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notesSlides/notesSlide3.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3"/>
  </p:notesMasterIdLst>
  <p:sldIdLst>
    <p:sldId id="271" r:id="rId2"/>
    <p:sldId id="272" r:id="rId3"/>
    <p:sldId id="259" r:id="rId4"/>
    <p:sldId id="282" r:id="rId5"/>
    <p:sldId id="285" r:id="rId6"/>
    <p:sldId id="287" r:id="rId7"/>
    <p:sldId id="289" r:id="rId8"/>
    <p:sldId id="292" r:id="rId9"/>
    <p:sldId id="260" r:id="rId10"/>
    <p:sldId id="283" r:id="rId11"/>
    <p:sldId id="266" r:id="rId12"/>
    <p:sldId id="264" r:id="rId13"/>
    <p:sldId id="307" r:id="rId14"/>
    <p:sldId id="281" r:id="rId15"/>
    <p:sldId id="308" r:id="rId16"/>
    <p:sldId id="313" r:id="rId17"/>
    <p:sldId id="309" r:id="rId18"/>
    <p:sldId id="310" r:id="rId19"/>
    <p:sldId id="312" r:id="rId20"/>
    <p:sldId id="314" r:id="rId21"/>
    <p:sldId id="316" r:id="rId22"/>
    <p:sldId id="317" r:id="rId23"/>
    <p:sldId id="265" r:id="rId24"/>
    <p:sldId id="291" r:id="rId25"/>
    <p:sldId id="293" r:id="rId26"/>
    <p:sldId id="295" r:id="rId27"/>
    <p:sldId id="296" r:id="rId28"/>
    <p:sldId id="299" r:id="rId29"/>
    <p:sldId id="300" r:id="rId30"/>
    <p:sldId id="303" r:id="rId31"/>
    <p:sldId id="302" r:id="rId32"/>
    <p:sldId id="304" r:id="rId33"/>
    <p:sldId id="305" r:id="rId34"/>
    <p:sldId id="318" r:id="rId35"/>
    <p:sldId id="319" r:id="rId36"/>
    <p:sldId id="320" r:id="rId37"/>
    <p:sldId id="321" r:id="rId38"/>
    <p:sldId id="322" r:id="rId39"/>
    <p:sldId id="323" r:id="rId40"/>
    <p:sldId id="324" r:id="rId41"/>
    <p:sldId id="325"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92" userDrawn="1">
          <p15:clr>
            <a:srgbClr val="A4A3A4"/>
          </p15:clr>
        </p15:guide>
        <p15:guide id="2" pos="753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2A56"/>
    <a:srgbClr val="50ABBF"/>
    <a:srgbClr val="DBC7E3"/>
    <a:srgbClr val="D6BFDF"/>
    <a:srgbClr val="AD98B6"/>
    <a:srgbClr val="997DA3"/>
    <a:srgbClr val="9C82A7"/>
    <a:srgbClr val="8E6F99"/>
    <a:srgbClr val="815D8D"/>
    <a:srgbClr val="B083B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13" autoAdjust="0"/>
    <p:restoredTop sz="94660"/>
  </p:normalViewPr>
  <p:slideViewPr>
    <p:cSldViewPr snapToGrid="0" snapToObjects="1">
      <p:cViewPr varScale="1">
        <p:scale>
          <a:sx n="123" d="100"/>
          <a:sy n="123" d="100"/>
        </p:scale>
        <p:origin x="523" y="101"/>
      </p:cViewPr>
      <p:guideLst>
        <p:guide orient="horz" pos="4192"/>
        <p:guide pos="7531"/>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D:\NAP6\Surveys%20&amp;%20webtool%20development\NAP6%20Allergen%20&amp;%20anaesthesia%20activity%20survey\NAP6%20activity%20survey\XLS%20Spreadsheets\NAP6%20data%202017-12.xlsx" TargetMode="External"/></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'Maintenance agents 2'!$A$26</c:f>
              <c:strCache>
                <c:ptCount val="1"/>
                <c:pt idx="0">
                  <c:v>Sevoflurane</c:v>
                </c:pt>
              </c:strCache>
            </c:strRef>
          </c:tx>
          <c:spPr>
            <a:solidFill>
              <a:srgbClr val="291F51"/>
            </a:solidFill>
            <a:ln>
              <a:noFill/>
            </a:ln>
            <a:effectLst/>
          </c:spPr>
          <c:invertIfNegative val="0"/>
          <c:cat>
            <c:strRef>
              <c:f>'Maintenance agents 2'!$B$25:$F$25</c:f>
              <c:strCache>
                <c:ptCount val="5"/>
                <c:pt idx="0">
                  <c:v>All GAs</c:v>
                </c:pt>
                <c:pt idx="1">
                  <c:v>Children (&lt;16y)</c:v>
                </c:pt>
                <c:pt idx="2">
                  <c:v>Adults (16 - 65y)</c:v>
                </c:pt>
                <c:pt idx="3">
                  <c:v>Elderly (&gt;65y)</c:v>
                </c:pt>
                <c:pt idx="4">
                  <c:v>Caesarean sections</c:v>
                </c:pt>
              </c:strCache>
            </c:strRef>
          </c:cat>
          <c:val>
            <c:numRef>
              <c:f>'Maintenance agents 2'!$B$26:$F$26</c:f>
              <c:numCache>
                <c:formatCode>0.0%</c:formatCode>
                <c:ptCount val="5"/>
                <c:pt idx="0">
                  <c:v>0.69589781380496196</c:v>
                </c:pt>
                <c:pt idx="1">
                  <c:v>0.82854311199207098</c:v>
                </c:pt>
                <c:pt idx="2">
                  <c:v>0.685572001659981</c:v>
                </c:pt>
                <c:pt idx="3">
                  <c:v>0.629</c:v>
                </c:pt>
                <c:pt idx="4">
                  <c:v>0.90625</c:v>
                </c:pt>
              </c:numCache>
            </c:numRef>
          </c:val>
          <c:extLst>
            <c:ext xmlns:c16="http://schemas.microsoft.com/office/drawing/2014/chart" uri="{C3380CC4-5D6E-409C-BE32-E72D297353CC}">
              <c16:uniqueId val="{00000000-64DA-4A3C-A1DC-4FBB6B7A9E96}"/>
            </c:ext>
          </c:extLst>
        </c:ser>
        <c:ser>
          <c:idx val="1"/>
          <c:order val="1"/>
          <c:tx>
            <c:strRef>
              <c:f>'Maintenance agents 2'!$A$27</c:f>
              <c:strCache>
                <c:ptCount val="1"/>
                <c:pt idx="0">
                  <c:v>Other volatile agent</c:v>
                </c:pt>
              </c:strCache>
            </c:strRef>
          </c:tx>
          <c:spPr>
            <a:solidFill>
              <a:srgbClr val="50ABBF">
                <a:lumMod val="60000"/>
                <a:lumOff val="40000"/>
              </a:srgbClr>
            </a:solidFill>
            <a:ln>
              <a:noFill/>
            </a:ln>
            <a:effectLst/>
          </c:spPr>
          <c:invertIfNegative val="0"/>
          <c:cat>
            <c:strRef>
              <c:f>'Maintenance agents 2'!$B$25:$F$25</c:f>
              <c:strCache>
                <c:ptCount val="5"/>
                <c:pt idx="0">
                  <c:v>All GAs</c:v>
                </c:pt>
                <c:pt idx="1">
                  <c:v>Children (&lt;16y)</c:v>
                </c:pt>
                <c:pt idx="2">
                  <c:v>Adults (16 - 65y)</c:v>
                </c:pt>
                <c:pt idx="3">
                  <c:v>Elderly (&gt;65y)</c:v>
                </c:pt>
                <c:pt idx="4">
                  <c:v>Caesarean sections</c:v>
                </c:pt>
              </c:strCache>
            </c:strRef>
          </c:cat>
          <c:val>
            <c:numRef>
              <c:f>'Maintenance agents 2'!$B$27:$F$27</c:f>
              <c:numCache>
                <c:formatCode>0.0%</c:formatCode>
                <c:ptCount val="5"/>
                <c:pt idx="0">
                  <c:v>0.22705314009661801</c:v>
                </c:pt>
                <c:pt idx="1">
                  <c:v>0.128840436075322</c:v>
                </c:pt>
                <c:pt idx="2">
                  <c:v>0.231705630100982</c:v>
                </c:pt>
                <c:pt idx="3">
                  <c:v>0.28442280945757997</c:v>
                </c:pt>
                <c:pt idx="4">
                  <c:v>7.8125E-2</c:v>
                </c:pt>
              </c:numCache>
            </c:numRef>
          </c:val>
          <c:extLst>
            <c:ext xmlns:c16="http://schemas.microsoft.com/office/drawing/2014/chart" uri="{C3380CC4-5D6E-409C-BE32-E72D297353CC}">
              <c16:uniqueId val="{00000001-64DA-4A3C-A1DC-4FBB6B7A9E96}"/>
            </c:ext>
          </c:extLst>
        </c:ser>
        <c:ser>
          <c:idx val="2"/>
          <c:order val="2"/>
          <c:tx>
            <c:strRef>
              <c:f>'Maintenance agents 2'!$A$28</c:f>
              <c:strCache>
                <c:ptCount val="1"/>
                <c:pt idx="0">
                  <c:v>Nitrous oxide</c:v>
                </c:pt>
              </c:strCache>
            </c:strRef>
          </c:tx>
          <c:spPr>
            <a:solidFill>
              <a:sysClr val="window" lastClr="FFFFFF">
                <a:lumMod val="50000"/>
              </a:sysClr>
            </a:solidFill>
            <a:ln>
              <a:noFill/>
            </a:ln>
            <a:effectLst/>
          </c:spPr>
          <c:invertIfNegative val="0"/>
          <c:cat>
            <c:strRef>
              <c:f>'Maintenance agents 2'!$B$25:$F$25</c:f>
              <c:strCache>
                <c:ptCount val="5"/>
                <c:pt idx="0">
                  <c:v>All GAs</c:v>
                </c:pt>
                <c:pt idx="1">
                  <c:v>Children (&lt;16y)</c:v>
                </c:pt>
                <c:pt idx="2">
                  <c:v>Adults (16 - 65y)</c:v>
                </c:pt>
                <c:pt idx="3">
                  <c:v>Elderly (&gt;65y)</c:v>
                </c:pt>
                <c:pt idx="4">
                  <c:v>Caesarean sections</c:v>
                </c:pt>
              </c:strCache>
            </c:strRef>
          </c:cat>
          <c:val>
            <c:numRef>
              <c:f>'Maintenance agents 2'!$B$28:$F$28</c:f>
              <c:numCache>
                <c:formatCode>0.0%</c:formatCode>
                <c:ptCount val="5"/>
                <c:pt idx="0">
                  <c:v>0.16711700646851699</c:v>
                </c:pt>
                <c:pt idx="1">
                  <c:v>0.30128840436075299</c:v>
                </c:pt>
                <c:pt idx="2">
                  <c:v>0.146354959192143</c:v>
                </c:pt>
                <c:pt idx="3">
                  <c:v>0.12726008344923501</c:v>
                </c:pt>
                <c:pt idx="4">
                  <c:v>0.609375</c:v>
                </c:pt>
              </c:numCache>
            </c:numRef>
          </c:val>
          <c:extLst>
            <c:ext xmlns:c16="http://schemas.microsoft.com/office/drawing/2014/chart" uri="{C3380CC4-5D6E-409C-BE32-E72D297353CC}">
              <c16:uniqueId val="{00000002-64DA-4A3C-A1DC-4FBB6B7A9E96}"/>
            </c:ext>
          </c:extLst>
        </c:ser>
        <c:ser>
          <c:idx val="3"/>
          <c:order val="3"/>
          <c:tx>
            <c:strRef>
              <c:f>'Maintenance agents 2'!$A$29</c:f>
              <c:strCache>
                <c:ptCount val="1"/>
                <c:pt idx="0">
                  <c:v>Propofol</c:v>
                </c:pt>
              </c:strCache>
            </c:strRef>
          </c:tx>
          <c:spPr>
            <a:solidFill>
              <a:srgbClr val="CD6084">
                <a:lumMod val="40000"/>
                <a:lumOff val="60000"/>
              </a:srgbClr>
            </a:solidFill>
            <a:ln>
              <a:noFill/>
            </a:ln>
            <a:effectLst/>
          </c:spPr>
          <c:invertIfNegative val="0"/>
          <c:cat>
            <c:strRef>
              <c:f>'Maintenance agents 2'!$B$25:$F$25</c:f>
              <c:strCache>
                <c:ptCount val="5"/>
                <c:pt idx="0">
                  <c:v>All GAs</c:v>
                </c:pt>
                <c:pt idx="1">
                  <c:v>Children (&lt;16y)</c:v>
                </c:pt>
                <c:pt idx="2">
                  <c:v>Adults (16 - 65y)</c:v>
                </c:pt>
                <c:pt idx="3">
                  <c:v>Elderly (&gt;65y)</c:v>
                </c:pt>
                <c:pt idx="4">
                  <c:v>Caesarean sections</c:v>
                </c:pt>
              </c:strCache>
            </c:strRef>
          </c:cat>
          <c:val>
            <c:numRef>
              <c:f>'Maintenance agents 2'!$B$29:$F$29</c:f>
              <c:numCache>
                <c:formatCode>0.0%</c:formatCode>
                <c:ptCount val="5"/>
                <c:pt idx="0">
                  <c:v>8.4500122819945997E-2</c:v>
                </c:pt>
                <c:pt idx="1">
                  <c:v>4.6085232903865202E-2</c:v>
                </c:pt>
                <c:pt idx="2">
                  <c:v>8.89472956148845E-2</c:v>
                </c:pt>
                <c:pt idx="3">
                  <c:v>0.100139082058414</c:v>
                </c:pt>
                <c:pt idx="4">
                  <c:v>3.125E-2</c:v>
                </c:pt>
              </c:numCache>
            </c:numRef>
          </c:val>
          <c:extLst>
            <c:ext xmlns:c16="http://schemas.microsoft.com/office/drawing/2014/chart" uri="{C3380CC4-5D6E-409C-BE32-E72D297353CC}">
              <c16:uniqueId val="{00000003-64DA-4A3C-A1DC-4FBB6B7A9E96}"/>
            </c:ext>
          </c:extLst>
        </c:ser>
        <c:ser>
          <c:idx val="4"/>
          <c:order val="4"/>
          <c:tx>
            <c:strRef>
              <c:f>'Maintenance agents 2'!$A$30</c:f>
              <c:strCache>
                <c:ptCount val="1"/>
                <c:pt idx="0">
                  <c:v>Other </c:v>
                </c:pt>
              </c:strCache>
            </c:strRef>
          </c:tx>
          <c:spPr>
            <a:solidFill>
              <a:srgbClr val="CD6084">
                <a:lumMod val="75000"/>
              </a:srgbClr>
            </a:solidFill>
            <a:ln>
              <a:noFill/>
            </a:ln>
            <a:effectLst/>
          </c:spPr>
          <c:invertIfNegative val="0"/>
          <c:cat>
            <c:strRef>
              <c:f>'Maintenance agents 2'!$B$25:$F$25</c:f>
              <c:strCache>
                <c:ptCount val="5"/>
                <c:pt idx="0">
                  <c:v>All GAs</c:v>
                </c:pt>
                <c:pt idx="1">
                  <c:v>Children (&lt;16y)</c:v>
                </c:pt>
                <c:pt idx="2">
                  <c:v>Adults (16 - 65y)</c:v>
                </c:pt>
                <c:pt idx="3">
                  <c:v>Elderly (&gt;65y)</c:v>
                </c:pt>
                <c:pt idx="4">
                  <c:v>Caesarean sections</c:v>
                </c:pt>
              </c:strCache>
            </c:strRef>
          </c:cat>
          <c:val>
            <c:numRef>
              <c:f>'Maintenance agents 2'!$B$30:$F$30</c:f>
              <c:numCache>
                <c:formatCode>0.0%</c:formatCode>
                <c:ptCount val="5"/>
                <c:pt idx="0">
                  <c:v>2.0388111029231101E-2</c:v>
                </c:pt>
                <c:pt idx="1">
                  <c:v>1.09018830525273E-2</c:v>
                </c:pt>
                <c:pt idx="2">
                  <c:v>2.15797482362706E-2</c:v>
                </c:pt>
                <c:pt idx="3">
                  <c:v>2.3296244784422802E-2</c:v>
                </c:pt>
                <c:pt idx="4">
                  <c:v>1.5625E-2</c:v>
                </c:pt>
              </c:numCache>
            </c:numRef>
          </c:val>
          <c:extLst>
            <c:ext xmlns:c16="http://schemas.microsoft.com/office/drawing/2014/chart" uri="{C3380CC4-5D6E-409C-BE32-E72D297353CC}">
              <c16:uniqueId val="{00000004-64DA-4A3C-A1DC-4FBB6B7A9E96}"/>
            </c:ext>
          </c:extLst>
        </c:ser>
        <c:dLbls>
          <c:showLegendKey val="0"/>
          <c:showVal val="0"/>
          <c:showCatName val="0"/>
          <c:showSerName val="0"/>
          <c:showPercent val="0"/>
          <c:showBubbleSize val="0"/>
        </c:dLbls>
        <c:gapWidth val="219"/>
        <c:overlap val="-27"/>
        <c:axId val="-827718768"/>
        <c:axId val="-827715984"/>
      </c:barChart>
      <c:catAx>
        <c:axId val="-827718768"/>
        <c:scaling>
          <c:orientation val="minMax"/>
        </c:scaling>
        <c:delete val="0"/>
        <c:axPos val="b"/>
        <c:numFmt formatCode="General" sourceLinked="1"/>
        <c:majorTickMark val="none"/>
        <c:minorTickMark val="none"/>
        <c:tickLblPos val="nextTo"/>
        <c:spPr>
          <a:noFill/>
          <a:ln w="9525" cap="flat" cmpd="sng" algn="ctr">
            <a:solidFill>
              <a:sysClr val="window" lastClr="FFFFFF">
                <a:lumMod val="50000"/>
              </a:sysClr>
            </a:solidFill>
            <a:prstDash val="solid"/>
          </a:ln>
          <a:effectLst/>
        </c:spPr>
        <c:txPr>
          <a:bodyPr rot="-60000000" vert="horz"/>
          <a:lstStyle/>
          <a:p>
            <a:pPr>
              <a:defRPr sz="900" b="1"/>
            </a:pPr>
            <a:endParaRPr lang="en-US"/>
          </a:p>
        </c:txPr>
        <c:crossAx val="-827715984"/>
        <c:crosses val="autoZero"/>
        <c:auto val="1"/>
        <c:lblAlgn val="ctr"/>
        <c:lblOffset val="100"/>
        <c:noMultiLvlLbl val="0"/>
      </c:catAx>
      <c:valAx>
        <c:axId val="-827715984"/>
        <c:scaling>
          <c:orientation val="minMax"/>
        </c:scaling>
        <c:delete val="0"/>
        <c:axPos val="l"/>
        <c:title>
          <c:tx>
            <c:rich>
              <a:bodyPr rot="-5400000" vert="horz"/>
              <a:lstStyle/>
              <a:p>
                <a:pPr>
                  <a:defRPr/>
                </a:pPr>
                <a:r>
                  <a:rPr lang="en-US"/>
                  <a:t>% within each group</a:t>
                </a:r>
              </a:p>
            </c:rich>
          </c:tx>
          <c:layout>
            <c:manualLayout>
              <c:xMode val="edge"/>
              <c:yMode val="edge"/>
              <c:x val="1.4112666117840801E-2"/>
              <c:y val="0.158392207589266"/>
            </c:manualLayout>
          </c:layout>
          <c:overlay val="0"/>
          <c:spPr>
            <a:noFill/>
            <a:ln>
              <a:noFill/>
            </a:ln>
            <a:effectLst/>
          </c:spPr>
        </c:title>
        <c:numFmt formatCode="0%" sourceLinked="0"/>
        <c:majorTickMark val="out"/>
        <c:minorTickMark val="none"/>
        <c:tickLblPos val="nextTo"/>
        <c:spPr>
          <a:noFill/>
          <a:ln w="9525" cap="flat" cmpd="sng" algn="ctr">
            <a:solidFill>
              <a:sysClr val="window" lastClr="FFFFFF">
                <a:lumMod val="50000"/>
              </a:sysClr>
            </a:solidFill>
            <a:prstDash val="solid"/>
          </a:ln>
          <a:effectLst/>
        </c:spPr>
        <c:txPr>
          <a:bodyPr rot="-60000000" vert="horz"/>
          <a:lstStyle/>
          <a:p>
            <a:pPr>
              <a:defRPr sz="900"/>
            </a:pPr>
            <a:endParaRPr lang="en-US"/>
          </a:p>
        </c:txPr>
        <c:crossAx val="-827718768"/>
        <c:crosses val="autoZero"/>
        <c:crossBetween val="between"/>
      </c:valAx>
      <c:spPr>
        <a:noFill/>
        <a:ln>
          <a:noFill/>
        </a:ln>
        <a:effectLst/>
      </c:spPr>
    </c:plotArea>
    <c:legend>
      <c:legendPos val="b"/>
      <c:overlay val="0"/>
      <c:spPr>
        <a:noFill/>
        <a:ln>
          <a:noFill/>
        </a:ln>
        <a:effectLst/>
      </c:spPr>
      <c:txPr>
        <a:bodyPr rot="0" vert="horz"/>
        <a:lstStyle/>
        <a:p>
          <a:pPr>
            <a:defRPr sz="900" b="1"/>
          </a:pPr>
          <a:endParaRPr lang="en-US"/>
        </a:p>
      </c:txPr>
    </c:legend>
    <c:plotVisOnly val="1"/>
    <c:dispBlanksAs val="gap"/>
    <c:showDLblsOverMax val="0"/>
  </c:chart>
  <c:spPr>
    <a:solidFill>
      <a:schemeClr val="bg1"/>
    </a:solidFill>
    <a:ln w="9525" cap="flat" cmpd="sng" algn="ctr">
      <a:noFill/>
      <a:round/>
    </a:ln>
    <a:effectLst/>
  </c:spPr>
  <c:txPr>
    <a:bodyPr/>
    <a:lstStyle/>
    <a:p>
      <a:pPr>
        <a:defRPr>
          <a:latin typeface="Century Gothic" panose="020B0502020202020204"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80084878818599"/>
          <c:y val="4.12825547075115E-2"/>
          <c:w val="0.62044917081365003"/>
          <c:h val="0.81802549411996905"/>
        </c:manualLayout>
      </c:layout>
      <c:barChart>
        <c:barDir val="col"/>
        <c:grouping val="percentStacked"/>
        <c:varyColors val="0"/>
        <c:ser>
          <c:idx val="6"/>
          <c:order val="0"/>
          <c:tx>
            <c:strRef>
              <c:f>'NMBAs 2'!$A$11</c:f>
              <c:strCache>
                <c:ptCount val="1"/>
                <c:pt idx="0">
                  <c:v>Pancuronium</c:v>
                </c:pt>
              </c:strCache>
            </c:strRef>
          </c:tx>
          <c:spPr>
            <a:solidFill>
              <a:schemeClr val="bg1"/>
            </a:solidFill>
            <a:ln>
              <a:solidFill>
                <a:schemeClr val="accent1"/>
              </a:solidFill>
            </a:ln>
            <a:effectLst/>
          </c:spPr>
          <c:invertIfNegative val="0"/>
          <c:cat>
            <c:strRef>
              <c:f>'NMBAs 2'!$B$4:$F$4</c:f>
              <c:strCache>
                <c:ptCount val="5"/>
                <c:pt idx="0">
                  <c:v>All GAs</c:v>
                </c:pt>
                <c:pt idx="1">
                  <c:v>Children (&lt;16y)</c:v>
                </c:pt>
                <c:pt idx="2">
                  <c:v>Adults (16-65y)</c:v>
                </c:pt>
                <c:pt idx="3">
                  <c:v>Elderly (&gt;65y)</c:v>
                </c:pt>
                <c:pt idx="4">
                  <c:v>Caesarean sections</c:v>
                </c:pt>
              </c:strCache>
            </c:strRef>
          </c:cat>
          <c:val>
            <c:numRef>
              <c:f>'NMBAs 2'!$B$11:$F$11</c:f>
              <c:numCache>
                <c:formatCode>0.0%</c:formatCode>
                <c:ptCount val="5"/>
                <c:pt idx="0">
                  <c:v>2.9476787030213699E-3</c:v>
                </c:pt>
                <c:pt idx="1">
                  <c:v>1.48662041625372E-3</c:v>
                </c:pt>
                <c:pt idx="2">
                  <c:v>2.0749757919490898E-3</c:v>
                </c:pt>
                <c:pt idx="3">
                  <c:v>6.2586926286509002E-3</c:v>
                </c:pt>
                <c:pt idx="4" formatCode="0%">
                  <c:v>0</c:v>
                </c:pt>
              </c:numCache>
            </c:numRef>
          </c:val>
          <c:extLst>
            <c:ext xmlns:c16="http://schemas.microsoft.com/office/drawing/2014/chart" uri="{C3380CC4-5D6E-409C-BE32-E72D297353CC}">
              <c16:uniqueId val="{00000000-08FD-4CC3-B838-7920ECBF7C15}"/>
            </c:ext>
          </c:extLst>
        </c:ser>
        <c:ser>
          <c:idx val="3"/>
          <c:order val="1"/>
          <c:tx>
            <c:strRef>
              <c:f>'NMBAs 2'!$A$8</c:f>
              <c:strCache>
                <c:ptCount val="1"/>
                <c:pt idx="0">
                  <c:v>Mivacurium</c:v>
                </c:pt>
              </c:strCache>
            </c:strRef>
          </c:tx>
          <c:spPr>
            <a:solidFill>
              <a:schemeClr val="accent1">
                <a:lumMod val="40000"/>
                <a:lumOff val="60000"/>
              </a:schemeClr>
            </a:solidFill>
            <a:ln>
              <a:noFill/>
            </a:ln>
            <a:effectLst/>
          </c:spPr>
          <c:invertIfNegative val="0"/>
          <c:cat>
            <c:strRef>
              <c:f>'NMBAs 2'!$B$4:$F$4</c:f>
              <c:strCache>
                <c:ptCount val="5"/>
                <c:pt idx="0">
                  <c:v>All GAs</c:v>
                </c:pt>
                <c:pt idx="1">
                  <c:v>Children (&lt;16y)</c:v>
                </c:pt>
                <c:pt idx="2">
                  <c:v>Adults (16-65y)</c:v>
                </c:pt>
                <c:pt idx="3">
                  <c:v>Elderly (&gt;65y)</c:v>
                </c:pt>
                <c:pt idx="4">
                  <c:v>Caesarean sections</c:v>
                </c:pt>
              </c:strCache>
            </c:strRef>
          </c:cat>
          <c:val>
            <c:numRef>
              <c:f>'NMBAs 2'!$B$8:$F$8</c:f>
              <c:numCache>
                <c:formatCode>0.0%</c:formatCode>
                <c:ptCount val="5"/>
                <c:pt idx="0">
                  <c:v>1.2855154343732101E-2</c:v>
                </c:pt>
                <c:pt idx="1">
                  <c:v>1.8334985133795799E-2</c:v>
                </c:pt>
                <c:pt idx="2">
                  <c:v>1.27265181906211E-2</c:v>
                </c:pt>
                <c:pt idx="3">
                  <c:v>9.3880389429763494E-3</c:v>
                </c:pt>
                <c:pt idx="4" formatCode="0%">
                  <c:v>0</c:v>
                </c:pt>
              </c:numCache>
            </c:numRef>
          </c:val>
          <c:extLst>
            <c:ext xmlns:c16="http://schemas.microsoft.com/office/drawing/2014/chart" uri="{C3380CC4-5D6E-409C-BE32-E72D297353CC}">
              <c16:uniqueId val="{00000001-08FD-4CC3-B838-7920ECBF7C15}"/>
            </c:ext>
          </c:extLst>
        </c:ser>
        <c:ser>
          <c:idx val="5"/>
          <c:order val="2"/>
          <c:tx>
            <c:strRef>
              <c:f>'NMBAs 2'!$A$10</c:f>
              <c:strCache>
                <c:ptCount val="1"/>
                <c:pt idx="0">
                  <c:v>Vecuronium</c:v>
                </c:pt>
              </c:strCache>
            </c:strRef>
          </c:tx>
          <c:spPr>
            <a:solidFill>
              <a:schemeClr val="accent2">
                <a:lumMod val="50000"/>
              </a:schemeClr>
            </a:solidFill>
            <a:ln>
              <a:noFill/>
            </a:ln>
            <a:effectLst/>
          </c:spPr>
          <c:invertIfNegative val="0"/>
          <c:cat>
            <c:strRef>
              <c:f>'NMBAs 2'!$B$4:$F$4</c:f>
              <c:strCache>
                <c:ptCount val="5"/>
                <c:pt idx="0">
                  <c:v>All GAs</c:v>
                </c:pt>
                <c:pt idx="1">
                  <c:v>Children (&lt;16y)</c:v>
                </c:pt>
                <c:pt idx="2">
                  <c:v>Adults (16-65y)</c:v>
                </c:pt>
                <c:pt idx="3">
                  <c:v>Elderly (&gt;65y)</c:v>
                </c:pt>
                <c:pt idx="4">
                  <c:v>Caesarean sections</c:v>
                </c:pt>
              </c:strCache>
            </c:strRef>
          </c:cat>
          <c:val>
            <c:numRef>
              <c:f>'NMBAs 2'!$B$10:$F$10</c:f>
              <c:numCache>
                <c:formatCode>0.0%</c:formatCode>
                <c:ptCount val="5"/>
                <c:pt idx="0">
                  <c:v>1.01531155326292E-2</c:v>
                </c:pt>
                <c:pt idx="1">
                  <c:v>4.4598612487611504E-3</c:v>
                </c:pt>
                <c:pt idx="2">
                  <c:v>8.0232397288698305E-3</c:v>
                </c:pt>
                <c:pt idx="3">
                  <c:v>1.9123783031988899E-2</c:v>
                </c:pt>
                <c:pt idx="4" formatCode="0%">
                  <c:v>0</c:v>
                </c:pt>
              </c:numCache>
            </c:numRef>
          </c:val>
          <c:extLst>
            <c:ext xmlns:c16="http://schemas.microsoft.com/office/drawing/2014/chart" uri="{C3380CC4-5D6E-409C-BE32-E72D297353CC}">
              <c16:uniqueId val="{00000002-08FD-4CC3-B838-7920ECBF7C15}"/>
            </c:ext>
          </c:extLst>
        </c:ser>
        <c:ser>
          <c:idx val="4"/>
          <c:order val="3"/>
          <c:tx>
            <c:strRef>
              <c:f>'NMBAs 2'!$A$9</c:f>
              <c:strCache>
                <c:ptCount val="1"/>
                <c:pt idx="0">
                  <c:v>Rocuronium</c:v>
                </c:pt>
              </c:strCache>
            </c:strRef>
          </c:tx>
          <c:spPr>
            <a:solidFill>
              <a:schemeClr val="accent5"/>
            </a:solidFill>
            <a:ln>
              <a:noFill/>
            </a:ln>
            <a:effectLst/>
          </c:spPr>
          <c:invertIfNegative val="0"/>
          <c:cat>
            <c:strRef>
              <c:f>'NMBAs 2'!$B$4:$F$4</c:f>
              <c:strCache>
                <c:ptCount val="5"/>
                <c:pt idx="0">
                  <c:v>All GAs</c:v>
                </c:pt>
                <c:pt idx="1">
                  <c:v>Children (&lt;16y)</c:v>
                </c:pt>
                <c:pt idx="2">
                  <c:v>Adults (16-65y)</c:v>
                </c:pt>
                <c:pt idx="3">
                  <c:v>Elderly (&gt;65y)</c:v>
                </c:pt>
                <c:pt idx="4">
                  <c:v>Caesarean sections</c:v>
                </c:pt>
              </c:strCache>
            </c:strRef>
          </c:cat>
          <c:val>
            <c:numRef>
              <c:f>'NMBAs 2'!$B$9:$F$9</c:f>
              <c:numCache>
                <c:formatCode>0.0%</c:formatCode>
                <c:ptCount val="5"/>
                <c:pt idx="0">
                  <c:v>0.19168099566036201</c:v>
                </c:pt>
                <c:pt idx="1">
                  <c:v>5.1536174430128798E-2</c:v>
                </c:pt>
                <c:pt idx="2">
                  <c:v>0.20929589154793199</c:v>
                </c:pt>
                <c:pt idx="3">
                  <c:v>0.247218358831711</c:v>
                </c:pt>
                <c:pt idx="4">
                  <c:v>0.25</c:v>
                </c:pt>
              </c:numCache>
            </c:numRef>
          </c:val>
          <c:extLst>
            <c:ext xmlns:c16="http://schemas.microsoft.com/office/drawing/2014/chart" uri="{C3380CC4-5D6E-409C-BE32-E72D297353CC}">
              <c16:uniqueId val="{00000003-08FD-4CC3-B838-7920ECBF7C15}"/>
            </c:ext>
          </c:extLst>
        </c:ser>
        <c:ser>
          <c:idx val="2"/>
          <c:order val="4"/>
          <c:tx>
            <c:strRef>
              <c:f>'NMBAs 2'!$A$7</c:f>
              <c:strCache>
                <c:ptCount val="1"/>
                <c:pt idx="0">
                  <c:v>Cisatracurium</c:v>
                </c:pt>
              </c:strCache>
            </c:strRef>
          </c:tx>
          <c:spPr>
            <a:solidFill>
              <a:schemeClr val="bg1">
                <a:lumMod val="50000"/>
              </a:schemeClr>
            </a:solidFill>
            <a:ln>
              <a:noFill/>
            </a:ln>
            <a:effectLst/>
          </c:spPr>
          <c:invertIfNegative val="0"/>
          <c:cat>
            <c:strRef>
              <c:f>'NMBAs 2'!$B$4:$F$4</c:f>
              <c:strCache>
                <c:ptCount val="5"/>
                <c:pt idx="0">
                  <c:v>All GAs</c:v>
                </c:pt>
                <c:pt idx="1">
                  <c:v>Children (&lt;16y)</c:v>
                </c:pt>
                <c:pt idx="2">
                  <c:v>Adults (16-65y)</c:v>
                </c:pt>
                <c:pt idx="3">
                  <c:v>Elderly (&gt;65y)</c:v>
                </c:pt>
                <c:pt idx="4">
                  <c:v>Caesarean sections</c:v>
                </c:pt>
              </c:strCache>
            </c:strRef>
          </c:cat>
          <c:val>
            <c:numRef>
              <c:f>'NMBAs 2'!$B$7:$F$7</c:f>
              <c:numCache>
                <c:formatCode>0.0%</c:formatCode>
                <c:ptCount val="5"/>
                <c:pt idx="0">
                  <c:v>7.7785965774174997E-3</c:v>
                </c:pt>
                <c:pt idx="1">
                  <c:v>5.9464816650148704E-3</c:v>
                </c:pt>
                <c:pt idx="2">
                  <c:v>7.3315811315534697E-3</c:v>
                </c:pt>
                <c:pt idx="3">
                  <c:v>9.7357440890125206E-3</c:v>
                </c:pt>
                <c:pt idx="4" formatCode="0%">
                  <c:v>0</c:v>
                </c:pt>
              </c:numCache>
            </c:numRef>
          </c:val>
          <c:extLst>
            <c:ext xmlns:c16="http://schemas.microsoft.com/office/drawing/2014/chart" uri="{C3380CC4-5D6E-409C-BE32-E72D297353CC}">
              <c16:uniqueId val="{00000004-08FD-4CC3-B838-7920ECBF7C15}"/>
            </c:ext>
          </c:extLst>
        </c:ser>
        <c:ser>
          <c:idx val="1"/>
          <c:order val="5"/>
          <c:tx>
            <c:strRef>
              <c:f>'NMBAs 2'!$A$6</c:f>
              <c:strCache>
                <c:ptCount val="1"/>
                <c:pt idx="0">
                  <c:v>Atracurium</c:v>
                </c:pt>
              </c:strCache>
            </c:strRef>
          </c:tx>
          <c:spPr>
            <a:solidFill>
              <a:schemeClr val="accent2"/>
            </a:solidFill>
            <a:ln>
              <a:noFill/>
            </a:ln>
            <a:effectLst/>
          </c:spPr>
          <c:invertIfNegative val="0"/>
          <c:cat>
            <c:strRef>
              <c:f>'NMBAs 2'!$B$4:$F$4</c:f>
              <c:strCache>
                <c:ptCount val="5"/>
                <c:pt idx="0">
                  <c:v>All GAs</c:v>
                </c:pt>
                <c:pt idx="1">
                  <c:v>Children (&lt;16y)</c:v>
                </c:pt>
                <c:pt idx="2">
                  <c:v>Adults (16-65y)</c:v>
                </c:pt>
                <c:pt idx="3">
                  <c:v>Elderly (&gt;65y)</c:v>
                </c:pt>
                <c:pt idx="4">
                  <c:v>Caesarean sections</c:v>
                </c:pt>
              </c:strCache>
            </c:strRef>
          </c:cat>
          <c:val>
            <c:numRef>
              <c:f>'NMBAs 2'!$B$6:$F$6</c:f>
              <c:numCache>
                <c:formatCode>0.0%</c:formatCode>
                <c:ptCount val="5"/>
                <c:pt idx="0">
                  <c:v>0.231556538115123</c:v>
                </c:pt>
                <c:pt idx="1">
                  <c:v>0.13974231912784901</c:v>
                </c:pt>
                <c:pt idx="2">
                  <c:v>0.239728869829852</c:v>
                </c:pt>
                <c:pt idx="3">
                  <c:v>0.278164116828929</c:v>
                </c:pt>
                <c:pt idx="4">
                  <c:v>0.390625</c:v>
                </c:pt>
              </c:numCache>
            </c:numRef>
          </c:val>
          <c:extLst>
            <c:ext xmlns:c16="http://schemas.microsoft.com/office/drawing/2014/chart" uri="{C3380CC4-5D6E-409C-BE32-E72D297353CC}">
              <c16:uniqueId val="{00000005-08FD-4CC3-B838-7920ECBF7C15}"/>
            </c:ext>
          </c:extLst>
        </c:ser>
        <c:ser>
          <c:idx val="0"/>
          <c:order val="6"/>
          <c:tx>
            <c:strRef>
              <c:f>'NMBAs 2'!$A$5</c:f>
              <c:strCache>
                <c:ptCount val="1"/>
                <c:pt idx="0">
                  <c:v>Suxamethonium</c:v>
                </c:pt>
              </c:strCache>
            </c:strRef>
          </c:tx>
          <c:spPr>
            <a:solidFill>
              <a:schemeClr val="accent1"/>
            </a:solidFill>
            <a:ln>
              <a:noFill/>
            </a:ln>
            <a:effectLst/>
          </c:spPr>
          <c:invertIfNegative val="0"/>
          <c:cat>
            <c:strRef>
              <c:f>'NMBAs 2'!$B$4:$F$4</c:f>
              <c:strCache>
                <c:ptCount val="5"/>
                <c:pt idx="0">
                  <c:v>All GAs</c:v>
                </c:pt>
                <c:pt idx="1">
                  <c:v>Children (&lt;16y)</c:v>
                </c:pt>
                <c:pt idx="2">
                  <c:v>Adults (16-65y)</c:v>
                </c:pt>
                <c:pt idx="3">
                  <c:v>Elderly (&gt;65y)</c:v>
                </c:pt>
                <c:pt idx="4">
                  <c:v>Caesarean sections</c:v>
                </c:pt>
              </c:strCache>
            </c:strRef>
          </c:cat>
          <c:val>
            <c:numRef>
              <c:f>'NMBAs 2'!$B$5:$F$5</c:f>
              <c:numCache>
                <c:formatCode>0.0%</c:formatCode>
                <c:ptCount val="5"/>
                <c:pt idx="0">
                  <c:v>5.26488168345206E-2</c:v>
                </c:pt>
                <c:pt idx="1">
                  <c:v>2.5768087215064399E-2</c:v>
                </c:pt>
                <c:pt idx="2">
                  <c:v>6.0312629685987003E-2</c:v>
                </c:pt>
                <c:pt idx="3">
                  <c:v>5.2155771905424197E-2</c:v>
                </c:pt>
                <c:pt idx="4">
                  <c:v>0.8125</c:v>
                </c:pt>
              </c:numCache>
            </c:numRef>
          </c:val>
          <c:extLst>
            <c:ext xmlns:c16="http://schemas.microsoft.com/office/drawing/2014/chart" uri="{C3380CC4-5D6E-409C-BE32-E72D297353CC}">
              <c16:uniqueId val="{00000006-08FD-4CC3-B838-7920ECBF7C15}"/>
            </c:ext>
          </c:extLst>
        </c:ser>
        <c:dLbls>
          <c:showLegendKey val="0"/>
          <c:showVal val="0"/>
          <c:showCatName val="0"/>
          <c:showSerName val="0"/>
          <c:showPercent val="0"/>
          <c:showBubbleSize val="0"/>
        </c:dLbls>
        <c:gapWidth val="219"/>
        <c:overlap val="100"/>
        <c:axId val="-830143808"/>
        <c:axId val="-830142032"/>
      </c:barChart>
      <c:catAx>
        <c:axId val="-830143808"/>
        <c:scaling>
          <c:orientation val="minMax"/>
        </c:scaling>
        <c:delete val="0"/>
        <c:axPos val="b"/>
        <c:numFmt formatCode="General" sourceLinked="1"/>
        <c:majorTickMark val="none"/>
        <c:minorTickMark val="none"/>
        <c:tickLblPos val="nextTo"/>
        <c:spPr>
          <a:noFill/>
          <a:ln w="6350" cap="flat" cmpd="sng" algn="ctr">
            <a:solidFill>
              <a:schemeClr val="bg1">
                <a:lumMod val="50000"/>
              </a:schemeClr>
            </a:solidFill>
            <a:round/>
          </a:ln>
          <a:effectLst/>
        </c:spPr>
        <c:txPr>
          <a:bodyPr rot="0" spcFirstLastPara="1" vertOverflow="ellipsis" vert="horz" wrap="square" anchor="ctr" anchorCtr="1"/>
          <a:lstStyle/>
          <a:p>
            <a:pPr>
              <a:defRPr sz="900" b="1" i="0" u="none" strike="noStrike" kern="1200" baseline="0">
                <a:solidFill>
                  <a:schemeClr val="tx1"/>
                </a:solidFill>
                <a:effectLst/>
                <a:latin typeface="+mn-lt"/>
                <a:ea typeface="+mn-ea"/>
                <a:cs typeface="+mn-cs"/>
              </a:defRPr>
            </a:pPr>
            <a:endParaRPr lang="en-US"/>
          </a:p>
        </c:txPr>
        <c:crossAx val="-830142032"/>
        <c:crosses val="autoZero"/>
        <c:auto val="1"/>
        <c:lblAlgn val="ctr"/>
        <c:lblOffset val="100"/>
        <c:noMultiLvlLbl val="0"/>
      </c:catAx>
      <c:valAx>
        <c:axId val="-830142032"/>
        <c:scaling>
          <c:orientation val="minMax"/>
          <c:max val="1"/>
        </c:scaling>
        <c:delete val="0"/>
        <c:axPos val="l"/>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b="1">
                    <a:solidFill>
                      <a:schemeClr val="tx1"/>
                    </a:solidFill>
                  </a:rPr>
                  <a:t>% within each group</a:t>
                </a:r>
              </a:p>
            </c:rich>
          </c:tx>
          <c:overlay val="0"/>
          <c:spPr>
            <a:noFill/>
            <a:ln>
              <a:noFill/>
            </a:ln>
            <a:effectLst/>
          </c:spPr>
        </c:title>
        <c:numFmt formatCode="0%" sourceLinked="0"/>
        <c:majorTickMark val="out"/>
        <c:minorTickMark val="none"/>
        <c:tickLblPos val="nextTo"/>
        <c:spPr>
          <a:noFill/>
          <a:ln w="6350">
            <a:solidFill>
              <a:schemeClr val="bg1">
                <a:lumMod val="50000"/>
              </a:schemeClr>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830143808"/>
        <c:crosses val="autoZero"/>
        <c:crossBetween val="between"/>
      </c:valAx>
      <c:spPr>
        <a:noFill/>
        <a:ln>
          <a:noFill/>
        </a:ln>
        <a:effectLst/>
      </c:spPr>
    </c:plotArea>
    <c:legend>
      <c:legendPos val="r"/>
      <c:layout>
        <c:manualLayout>
          <c:xMode val="edge"/>
          <c:yMode val="edge"/>
          <c:x val="0.77582231136435997"/>
          <c:y val="0.15099131322850301"/>
          <c:w val="0.22174897334188501"/>
          <c:h val="0.58542858797705399"/>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5"/>
    </mc:Choice>
    <mc:Fallback>
      <c:style val="35"/>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291F51"/>
            </a:solidFill>
            <a:ln>
              <a:noFill/>
            </a:ln>
          </c:spPr>
          <c:invertIfNegative val="0"/>
          <c:dLbls>
            <c:spPr>
              <a:noFill/>
              <a:ln>
                <a:noFill/>
              </a:ln>
              <a:effectLst/>
            </c:spPr>
            <c:txPr>
              <a:bodyPr wrap="square" lIns="38100" tIns="19050" rIns="38100" bIns="19050" anchor="ctr">
                <a:spAutoFit/>
              </a:bodyPr>
              <a:lstStyle/>
              <a:p>
                <a:pPr>
                  <a:defRPr sz="105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Antibiotics!$A$13:$A$24</c:f>
              <c:strCache>
                <c:ptCount val="12"/>
                <c:pt idx="0">
                  <c:v>Co-amoxiclav</c:v>
                </c:pt>
                <c:pt idx="1">
                  <c:v>Flucloxacillin</c:v>
                </c:pt>
                <c:pt idx="2">
                  <c:v>Piperacillin-tazobactam</c:v>
                </c:pt>
                <c:pt idx="3">
                  <c:v>Other penicillin</c:v>
                </c:pt>
                <c:pt idx="4">
                  <c:v>Metronidazole</c:v>
                </c:pt>
                <c:pt idx="5">
                  <c:v>Teicoplanin</c:v>
                </c:pt>
                <c:pt idx="6">
                  <c:v>Gentamicin</c:v>
                </c:pt>
                <c:pt idx="7">
                  <c:v>Vancomycin</c:v>
                </c:pt>
                <c:pt idx="8">
                  <c:v>Cefuroxime</c:v>
                </c:pt>
                <c:pt idx="9">
                  <c:v>Other cephalosporin</c:v>
                </c:pt>
                <c:pt idx="10">
                  <c:v>Other</c:v>
                </c:pt>
                <c:pt idx="11">
                  <c:v>None</c:v>
                </c:pt>
              </c:strCache>
            </c:strRef>
          </c:cat>
          <c:val>
            <c:numRef>
              <c:f>Antibiotics!$C$13:$C$24</c:f>
              <c:numCache>
                <c:formatCode>0.0%</c:formatCode>
                <c:ptCount val="12"/>
                <c:pt idx="0">
                  <c:v>0.17036758248651401</c:v>
                </c:pt>
                <c:pt idx="1">
                  <c:v>6.7808305106009298E-2</c:v>
                </c:pt>
                <c:pt idx="2">
                  <c:v>9.0327436958976305E-3</c:v>
                </c:pt>
                <c:pt idx="3">
                  <c:v>1.5556391920712599E-2</c:v>
                </c:pt>
                <c:pt idx="4">
                  <c:v>8.7065612846568802E-2</c:v>
                </c:pt>
                <c:pt idx="5">
                  <c:v>7.0254673190314906E-2</c:v>
                </c:pt>
                <c:pt idx="6">
                  <c:v>0.19734035880065201</c:v>
                </c:pt>
                <c:pt idx="7">
                  <c:v>5.6454648099360204E-3</c:v>
                </c:pt>
                <c:pt idx="8">
                  <c:v>0.135679337598796</c:v>
                </c:pt>
                <c:pt idx="9">
                  <c:v>8.4681972149040306E-3</c:v>
                </c:pt>
                <c:pt idx="10">
                  <c:v>2.2832768786852298E-2</c:v>
                </c:pt>
                <c:pt idx="11">
                  <c:v>0.41870530673692102</c:v>
                </c:pt>
              </c:numCache>
            </c:numRef>
          </c:val>
          <c:extLst>
            <c:ext xmlns:c16="http://schemas.microsoft.com/office/drawing/2014/chart" uri="{C3380CC4-5D6E-409C-BE32-E72D297353CC}">
              <c16:uniqueId val="{00000000-82B1-4F0F-9E45-6D1ED679CEE1}"/>
            </c:ext>
          </c:extLst>
        </c:ser>
        <c:dLbls>
          <c:showLegendKey val="0"/>
          <c:showVal val="1"/>
          <c:showCatName val="0"/>
          <c:showSerName val="0"/>
          <c:showPercent val="0"/>
          <c:showBubbleSize val="0"/>
        </c:dLbls>
        <c:gapWidth val="150"/>
        <c:axId val="-830116704"/>
        <c:axId val="-830114656"/>
      </c:barChart>
      <c:catAx>
        <c:axId val="-830116704"/>
        <c:scaling>
          <c:orientation val="maxMin"/>
        </c:scaling>
        <c:delete val="0"/>
        <c:axPos val="l"/>
        <c:numFmt formatCode="General" sourceLinked="0"/>
        <c:majorTickMark val="out"/>
        <c:minorTickMark val="none"/>
        <c:tickLblPos val="nextTo"/>
        <c:txPr>
          <a:bodyPr/>
          <a:lstStyle/>
          <a:p>
            <a:pPr>
              <a:defRPr sz="1100" b="1"/>
            </a:pPr>
            <a:endParaRPr lang="en-US"/>
          </a:p>
        </c:txPr>
        <c:crossAx val="-830114656"/>
        <c:crosses val="autoZero"/>
        <c:auto val="1"/>
        <c:lblAlgn val="ctr"/>
        <c:lblOffset val="100"/>
        <c:noMultiLvlLbl val="0"/>
      </c:catAx>
      <c:valAx>
        <c:axId val="-830114656"/>
        <c:scaling>
          <c:orientation val="minMax"/>
        </c:scaling>
        <c:delete val="0"/>
        <c:axPos val="t"/>
        <c:numFmt formatCode="0%" sourceLinked="0"/>
        <c:majorTickMark val="out"/>
        <c:minorTickMark val="none"/>
        <c:tickLblPos val="nextTo"/>
        <c:txPr>
          <a:bodyPr/>
          <a:lstStyle/>
          <a:p>
            <a:pPr>
              <a:defRPr sz="1050"/>
            </a:pPr>
            <a:endParaRPr lang="en-US"/>
          </a:p>
        </c:txPr>
        <c:crossAx val="-830116704"/>
        <c:crosses val="autoZero"/>
        <c:crossBetween val="between"/>
      </c:valAx>
      <c:spPr>
        <a:noFill/>
      </c:spPr>
    </c:plotArea>
    <c:plotVisOnly val="1"/>
    <c:dispBlanksAs val="gap"/>
    <c:showDLblsOverMax val="0"/>
  </c:chart>
  <c:spPr>
    <a:ln>
      <a:noFill/>
    </a:ln>
  </c:spPr>
  <c:externalData r:id="rId2">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2D6A65-79E3-459C-8664-F13EF287F516}" type="doc">
      <dgm:prSet loTypeId="urn:microsoft.com/office/officeart/2005/8/layout/vList3" loCatId="picture" qsTypeId="urn:microsoft.com/office/officeart/2005/8/quickstyle/simple4" qsCatId="simple" csTypeId="urn:microsoft.com/office/officeart/2005/8/colors/colorful5" csCatId="colorful" phldr="1"/>
      <dgm:spPr/>
    </dgm:pt>
    <dgm:pt modelId="{30E43F08-1E50-43F4-AF9A-12804776FF84}">
      <dgm:prSet phldrT="[Text]" custT="1"/>
      <dgm:spPr/>
      <dgm:t>
        <a:bodyPr/>
        <a:lstStyle/>
        <a:p>
          <a:pPr algn="l"/>
          <a:r>
            <a:rPr lang="en-GB" sz="1800" b="1" dirty="0">
              <a:effectLst>
                <a:outerShdw blurRad="38100" dist="38100" dir="2700000" algn="tl">
                  <a:srgbClr val="000000">
                    <a:alpha val="43137"/>
                  </a:srgbClr>
                </a:outerShdw>
              </a:effectLst>
            </a:rPr>
            <a:t>Used in </a:t>
          </a:r>
          <a:r>
            <a:rPr lang="en-GB" sz="2000" b="1" dirty="0">
              <a:effectLst>
                <a:outerShdw blurRad="38100" dist="38100" dir="2700000" algn="tl">
                  <a:srgbClr val="000000">
                    <a:alpha val="43137"/>
                  </a:srgbClr>
                </a:outerShdw>
              </a:effectLst>
            </a:rPr>
            <a:t>57.2% </a:t>
          </a:r>
          <a:r>
            <a:rPr lang="en-GB" sz="1800" b="1" dirty="0">
              <a:effectLst>
                <a:outerShdw blurRad="38100" dist="38100" dir="2700000" algn="tl">
                  <a:srgbClr val="000000">
                    <a:alpha val="43137"/>
                  </a:srgbClr>
                </a:outerShdw>
              </a:effectLst>
            </a:rPr>
            <a:t>of </a:t>
          </a:r>
          <a:r>
            <a:rPr lang="en-GB" sz="2000" b="1" dirty="0">
              <a:effectLst>
                <a:outerShdw blurRad="38100" dist="38100" dir="2700000" algn="tl">
                  <a:srgbClr val="000000">
                    <a:alpha val="43137"/>
                  </a:srgbClr>
                </a:outerShdw>
              </a:effectLst>
            </a:rPr>
            <a:t>all cases</a:t>
          </a:r>
        </a:p>
      </dgm:t>
    </dgm:pt>
    <dgm:pt modelId="{39F50809-F261-4F02-BB02-89767D726E89}" type="parTrans" cxnId="{03F1AF6A-95C3-4DE6-A4A4-7A3BAB1238D5}">
      <dgm:prSet/>
      <dgm:spPr/>
      <dgm:t>
        <a:bodyPr/>
        <a:lstStyle/>
        <a:p>
          <a:endParaRPr lang="en-GB"/>
        </a:p>
      </dgm:t>
    </dgm:pt>
    <dgm:pt modelId="{3D83D91E-B64A-4207-B151-A4542E152B47}" type="sibTrans" cxnId="{03F1AF6A-95C3-4DE6-A4A4-7A3BAB1238D5}">
      <dgm:prSet/>
      <dgm:spPr/>
      <dgm:t>
        <a:bodyPr/>
        <a:lstStyle/>
        <a:p>
          <a:endParaRPr lang="en-GB"/>
        </a:p>
      </dgm:t>
    </dgm:pt>
    <dgm:pt modelId="{06DD54BC-3CD6-446B-A4ED-718274D8E185}">
      <dgm:prSet phldrT="[Text]" custT="1"/>
      <dgm:spPr/>
      <dgm:t>
        <a:bodyPr/>
        <a:lstStyle/>
        <a:p>
          <a:pPr algn="l"/>
          <a:r>
            <a:rPr lang="en-GB" sz="1800" b="1" dirty="0">
              <a:effectLst>
                <a:outerShdw blurRad="38100" dist="38100" dir="2700000" algn="tl">
                  <a:srgbClr val="000000">
                    <a:alpha val="43137"/>
                  </a:srgbClr>
                </a:outerShdw>
              </a:effectLst>
            </a:rPr>
            <a:t>Estimated annual administrations: </a:t>
          </a:r>
          <a:r>
            <a:rPr lang="en-GB" sz="2000" b="1" dirty="0">
              <a:effectLst>
                <a:outerShdw blurRad="38100" dist="38100" dir="2700000" algn="tl">
                  <a:srgbClr val="000000">
                    <a:alpha val="43137"/>
                  </a:srgbClr>
                </a:outerShdw>
              </a:effectLst>
            </a:rPr>
            <a:t>1,787,360</a:t>
          </a:r>
        </a:p>
      </dgm:t>
    </dgm:pt>
    <dgm:pt modelId="{33CCC7A1-D0BA-4A03-8167-B832B5A1FF82}" type="parTrans" cxnId="{77B5B410-331B-46E5-812B-596984C2B373}">
      <dgm:prSet/>
      <dgm:spPr/>
      <dgm:t>
        <a:bodyPr/>
        <a:lstStyle/>
        <a:p>
          <a:endParaRPr lang="en-GB"/>
        </a:p>
      </dgm:t>
    </dgm:pt>
    <dgm:pt modelId="{28807FB3-B972-483F-BC5C-3CC4201DF16B}" type="sibTrans" cxnId="{77B5B410-331B-46E5-812B-596984C2B373}">
      <dgm:prSet/>
      <dgm:spPr/>
      <dgm:t>
        <a:bodyPr/>
        <a:lstStyle/>
        <a:p>
          <a:endParaRPr lang="en-GB"/>
        </a:p>
      </dgm:t>
    </dgm:pt>
    <dgm:pt modelId="{502EA75F-B9E9-43ED-89C7-296DE0D1BC32}">
      <dgm:prSet phldrT="[Text]" custT="1"/>
      <dgm:spPr>
        <a:solidFill>
          <a:schemeClr val="accent3">
            <a:lumMod val="75000"/>
          </a:schemeClr>
        </a:solidFill>
      </dgm:spPr>
      <dgm:t>
        <a:bodyPr/>
        <a:lstStyle/>
        <a:p>
          <a:pPr algn="l" defTabSz="717550">
            <a:lnSpc>
              <a:spcPts val="1800"/>
            </a:lnSpc>
            <a:spcAft>
              <a:spcPts val="600"/>
            </a:spcAft>
            <a:tabLst>
              <a:tab pos="1520825" algn="l"/>
              <a:tab pos="1614488" algn="l"/>
              <a:tab pos="2505075" algn="l"/>
            </a:tabLst>
          </a:pPr>
          <a:r>
            <a:rPr lang="en-GB" sz="1600" b="1" dirty="0">
              <a:effectLst>
                <a:outerShdw blurRad="38100" dist="38100" dir="2700000" algn="tl">
                  <a:srgbClr val="000000">
                    <a:alpha val="43137"/>
                  </a:srgbClr>
                </a:outerShdw>
              </a:effectLst>
            </a:rPr>
            <a:t>Gentamicin</a:t>
          </a:r>
          <a:r>
            <a:rPr lang="en-GB" sz="1600" b="1" dirty="0">
              <a:effectLst/>
            </a:rPr>
            <a:t>: 		19.7%	616,899</a:t>
          </a:r>
        </a:p>
        <a:p>
          <a:pPr algn="l" defTabSz="717550">
            <a:lnSpc>
              <a:spcPts val="1800"/>
            </a:lnSpc>
            <a:spcAft>
              <a:spcPts val="600"/>
            </a:spcAft>
            <a:tabLst>
              <a:tab pos="1614488" algn="l"/>
              <a:tab pos="2505075" algn="l"/>
            </a:tabLst>
          </a:pPr>
          <a:r>
            <a:rPr lang="en-GB" sz="1600" b="1" dirty="0">
              <a:effectLst>
                <a:outerShdw blurRad="38100" dist="38100" dir="2700000" algn="tl">
                  <a:srgbClr val="000000">
                    <a:alpha val="43137"/>
                  </a:srgbClr>
                </a:outerShdw>
              </a:effectLst>
            </a:rPr>
            <a:t>Co-</a:t>
          </a:r>
          <a:r>
            <a:rPr lang="en-GB" sz="1600" b="1" dirty="0" err="1">
              <a:effectLst>
                <a:outerShdw blurRad="38100" dist="38100" dir="2700000" algn="tl">
                  <a:srgbClr val="000000">
                    <a:alpha val="43137"/>
                  </a:srgbClr>
                </a:outerShdw>
              </a:effectLst>
            </a:rPr>
            <a:t>amoxiclav</a:t>
          </a:r>
          <a:r>
            <a:rPr lang="en-GB" sz="1600" b="1" dirty="0">
              <a:effectLst/>
            </a:rPr>
            <a:t>: 	17.0%	535,580</a:t>
          </a:r>
        </a:p>
        <a:p>
          <a:pPr algn="l" defTabSz="717550">
            <a:lnSpc>
              <a:spcPts val="1800"/>
            </a:lnSpc>
            <a:spcAft>
              <a:spcPts val="600"/>
            </a:spcAft>
            <a:tabLst>
              <a:tab pos="1614488" algn="l"/>
              <a:tab pos="2422525" algn="l"/>
            </a:tabLst>
          </a:pPr>
          <a:r>
            <a:rPr lang="en-GB" sz="1600" b="1" dirty="0">
              <a:effectLst/>
            </a:rPr>
            <a:t>Cefuroxime:  	13.6%	  424,143</a:t>
          </a:r>
        </a:p>
      </dgm:t>
    </dgm:pt>
    <dgm:pt modelId="{E88B5A6E-BBD2-480D-907D-1E5064A2004B}" type="parTrans" cxnId="{14B54AA5-953B-4F5F-B593-33BEA00A93BB}">
      <dgm:prSet/>
      <dgm:spPr/>
      <dgm:t>
        <a:bodyPr/>
        <a:lstStyle/>
        <a:p>
          <a:endParaRPr lang="en-GB"/>
        </a:p>
      </dgm:t>
    </dgm:pt>
    <dgm:pt modelId="{9A85C5FB-0C1B-464A-A061-DE6479D6442A}" type="sibTrans" cxnId="{14B54AA5-953B-4F5F-B593-33BEA00A93BB}">
      <dgm:prSet/>
      <dgm:spPr/>
      <dgm:t>
        <a:bodyPr/>
        <a:lstStyle/>
        <a:p>
          <a:endParaRPr lang="en-GB"/>
        </a:p>
      </dgm:t>
    </dgm:pt>
    <dgm:pt modelId="{F7043760-F272-4AA3-A276-00270D2B1556}" type="pres">
      <dgm:prSet presAssocID="{EF2D6A65-79E3-459C-8664-F13EF287F516}" presName="linearFlow" presStyleCnt="0">
        <dgm:presLayoutVars>
          <dgm:dir/>
          <dgm:resizeHandles val="exact"/>
        </dgm:presLayoutVars>
      </dgm:prSet>
      <dgm:spPr/>
    </dgm:pt>
    <dgm:pt modelId="{AF8EC417-038B-4B86-9990-462771C7F1B2}" type="pres">
      <dgm:prSet presAssocID="{30E43F08-1E50-43F4-AF9A-12804776FF84}" presName="composite" presStyleCnt="0"/>
      <dgm:spPr/>
    </dgm:pt>
    <dgm:pt modelId="{B91F51C4-B9A6-43CA-8ECC-0A35CC72F518}" type="pres">
      <dgm:prSet presAssocID="{30E43F08-1E50-43F4-AF9A-12804776FF84}" presName="imgShp" presStyleLbl="fgImgPlace1" presStyleIdx="0" presStyleCnt="3"/>
      <dgm:spPr>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pt>
    <dgm:pt modelId="{E3DCE91D-E80F-45B8-BFCA-3FE1B7698B1F}" type="pres">
      <dgm:prSet presAssocID="{30E43F08-1E50-43F4-AF9A-12804776FF84}" presName="txShp" presStyleLbl="node1" presStyleIdx="0" presStyleCnt="3" custLinFactNeighborY="-9706">
        <dgm:presLayoutVars>
          <dgm:bulletEnabled val="1"/>
        </dgm:presLayoutVars>
      </dgm:prSet>
      <dgm:spPr/>
      <dgm:t>
        <a:bodyPr/>
        <a:lstStyle/>
        <a:p>
          <a:endParaRPr lang="en-US"/>
        </a:p>
      </dgm:t>
    </dgm:pt>
    <dgm:pt modelId="{06410D59-AB9D-4283-A0C7-CEB71766B579}" type="pres">
      <dgm:prSet presAssocID="{3D83D91E-B64A-4207-B151-A4542E152B47}" presName="spacing" presStyleCnt="0"/>
      <dgm:spPr/>
    </dgm:pt>
    <dgm:pt modelId="{6170B7C1-D805-487F-BA19-83D47E629C52}" type="pres">
      <dgm:prSet presAssocID="{06DD54BC-3CD6-446B-A4ED-718274D8E185}" presName="composite" presStyleCnt="0"/>
      <dgm:spPr/>
    </dgm:pt>
    <dgm:pt modelId="{F427234F-24EE-47DA-B44A-5EBBC51564B8}" type="pres">
      <dgm:prSet presAssocID="{06DD54BC-3CD6-446B-A4ED-718274D8E185}" presName="imgShp" presStyleLbl="fgImgPlace1" presStyleIdx="1" presStyleCnt="3"/>
      <dgm:spPr>
        <a:blipFill rotWithShape="1">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pt>
    <dgm:pt modelId="{4C972106-BE38-46AA-B15D-37CE4A31E361}" type="pres">
      <dgm:prSet presAssocID="{06DD54BC-3CD6-446B-A4ED-718274D8E185}" presName="txShp" presStyleLbl="node1" presStyleIdx="1" presStyleCnt="3">
        <dgm:presLayoutVars>
          <dgm:bulletEnabled val="1"/>
        </dgm:presLayoutVars>
      </dgm:prSet>
      <dgm:spPr/>
      <dgm:t>
        <a:bodyPr/>
        <a:lstStyle/>
        <a:p>
          <a:endParaRPr lang="en-US"/>
        </a:p>
      </dgm:t>
    </dgm:pt>
    <dgm:pt modelId="{C530A52A-7AC3-4A99-9369-554F87A3EB29}" type="pres">
      <dgm:prSet presAssocID="{28807FB3-B972-483F-BC5C-3CC4201DF16B}" presName="spacing" presStyleCnt="0"/>
      <dgm:spPr/>
    </dgm:pt>
    <dgm:pt modelId="{9B667D4E-E1F0-43B2-AFFC-4C2CCC8A7379}" type="pres">
      <dgm:prSet presAssocID="{502EA75F-B9E9-43ED-89C7-296DE0D1BC32}" presName="composite" presStyleCnt="0"/>
      <dgm:spPr/>
    </dgm:pt>
    <dgm:pt modelId="{41AFBBD5-7337-49D8-9C8C-E49769363FE9}" type="pres">
      <dgm:prSet presAssocID="{502EA75F-B9E9-43ED-89C7-296DE0D1BC32}" presName="imgShp" presStyleLbl="fgImgPlace1" presStyleIdx="2" presStyleCnt="3"/>
      <dgm:spPr>
        <a:blipFill rotWithShape="1">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pt>
    <dgm:pt modelId="{B5001F35-F4C4-464A-860B-665777BCD5DC}" type="pres">
      <dgm:prSet presAssocID="{502EA75F-B9E9-43ED-89C7-296DE0D1BC32}" presName="txShp" presStyleLbl="node1" presStyleIdx="2" presStyleCnt="3">
        <dgm:presLayoutVars>
          <dgm:bulletEnabled val="1"/>
        </dgm:presLayoutVars>
      </dgm:prSet>
      <dgm:spPr/>
      <dgm:t>
        <a:bodyPr/>
        <a:lstStyle/>
        <a:p>
          <a:endParaRPr lang="en-US"/>
        </a:p>
      </dgm:t>
    </dgm:pt>
  </dgm:ptLst>
  <dgm:cxnLst>
    <dgm:cxn modelId="{3729EFAD-8484-EC41-91F9-8ED1B05C67D2}" type="presOf" srcId="{EF2D6A65-79E3-459C-8664-F13EF287F516}" destId="{F7043760-F272-4AA3-A276-00270D2B1556}" srcOrd="0" destOrd="0" presId="urn:microsoft.com/office/officeart/2005/8/layout/vList3"/>
    <dgm:cxn modelId="{03F1AF6A-95C3-4DE6-A4A4-7A3BAB1238D5}" srcId="{EF2D6A65-79E3-459C-8664-F13EF287F516}" destId="{30E43F08-1E50-43F4-AF9A-12804776FF84}" srcOrd="0" destOrd="0" parTransId="{39F50809-F261-4F02-BB02-89767D726E89}" sibTransId="{3D83D91E-B64A-4207-B151-A4542E152B47}"/>
    <dgm:cxn modelId="{4029549D-13B7-1E43-A725-B1E6898FD8B5}" type="presOf" srcId="{502EA75F-B9E9-43ED-89C7-296DE0D1BC32}" destId="{B5001F35-F4C4-464A-860B-665777BCD5DC}" srcOrd="0" destOrd="0" presId="urn:microsoft.com/office/officeart/2005/8/layout/vList3"/>
    <dgm:cxn modelId="{07E3BD4C-21C5-D746-BCF8-A7F9DA0A1FD5}" type="presOf" srcId="{06DD54BC-3CD6-446B-A4ED-718274D8E185}" destId="{4C972106-BE38-46AA-B15D-37CE4A31E361}" srcOrd="0" destOrd="0" presId="urn:microsoft.com/office/officeart/2005/8/layout/vList3"/>
    <dgm:cxn modelId="{77B5B410-331B-46E5-812B-596984C2B373}" srcId="{EF2D6A65-79E3-459C-8664-F13EF287F516}" destId="{06DD54BC-3CD6-446B-A4ED-718274D8E185}" srcOrd="1" destOrd="0" parTransId="{33CCC7A1-D0BA-4A03-8167-B832B5A1FF82}" sibTransId="{28807FB3-B972-483F-BC5C-3CC4201DF16B}"/>
    <dgm:cxn modelId="{14B54AA5-953B-4F5F-B593-33BEA00A93BB}" srcId="{EF2D6A65-79E3-459C-8664-F13EF287F516}" destId="{502EA75F-B9E9-43ED-89C7-296DE0D1BC32}" srcOrd="2" destOrd="0" parTransId="{E88B5A6E-BBD2-480D-907D-1E5064A2004B}" sibTransId="{9A85C5FB-0C1B-464A-A061-DE6479D6442A}"/>
    <dgm:cxn modelId="{4912D73B-B803-DF49-A109-D8C6750D826A}" type="presOf" srcId="{30E43F08-1E50-43F4-AF9A-12804776FF84}" destId="{E3DCE91D-E80F-45B8-BFCA-3FE1B7698B1F}" srcOrd="0" destOrd="0" presId="urn:microsoft.com/office/officeart/2005/8/layout/vList3"/>
    <dgm:cxn modelId="{52F5AC96-5066-314C-AAEE-615BF829C1ED}" type="presParOf" srcId="{F7043760-F272-4AA3-A276-00270D2B1556}" destId="{AF8EC417-038B-4B86-9990-462771C7F1B2}" srcOrd="0" destOrd="0" presId="urn:microsoft.com/office/officeart/2005/8/layout/vList3"/>
    <dgm:cxn modelId="{60777A2A-67B5-AE4A-8472-EBD7B62FA2E1}" type="presParOf" srcId="{AF8EC417-038B-4B86-9990-462771C7F1B2}" destId="{B91F51C4-B9A6-43CA-8ECC-0A35CC72F518}" srcOrd="0" destOrd="0" presId="urn:microsoft.com/office/officeart/2005/8/layout/vList3"/>
    <dgm:cxn modelId="{3B2CCAAC-4A9D-1D42-9AB4-2DF23FEDF141}" type="presParOf" srcId="{AF8EC417-038B-4B86-9990-462771C7F1B2}" destId="{E3DCE91D-E80F-45B8-BFCA-3FE1B7698B1F}" srcOrd="1" destOrd="0" presId="urn:microsoft.com/office/officeart/2005/8/layout/vList3"/>
    <dgm:cxn modelId="{158E8255-DEE8-9E43-82C0-8C4E9F106B0F}" type="presParOf" srcId="{F7043760-F272-4AA3-A276-00270D2B1556}" destId="{06410D59-AB9D-4283-A0C7-CEB71766B579}" srcOrd="1" destOrd="0" presId="urn:microsoft.com/office/officeart/2005/8/layout/vList3"/>
    <dgm:cxn modelId="{5D21ACC5-5943-514D-82AC-1CDFF74D25FB}" type="presParOf" srcId="{F7043760-F272-4AA3-A276-00270D2B1556}" destId="{6170B7C1-D805-487F-BA19-83D47E629C52}" srcOrd="2" destOrd="0" presId="urn:microsoft.com/office/officeart/2005/8/layout/vList3"/>
    <dgm:cxn modelId="{7D0A6E5A-49EB-0A45-ABA8-0BA90613913A}" type="presParOf" srcId="{6170B7C1-D805-487F-BA19-83D47E629C52}" destId="{F427234F-24EE-47DA-B44A-5EBBC51564B8}" srcOrd="0" destOrd="0" presId="urn:microsoft.com/office/officeart/2005/8/layout/vList3"/>
    <dgm:cxn modelId="{C2687BA4-036C-F848-B228-0A3680FAEE57}" type="presParOf" srcId="{6170B7C1-D805-487F-BA19-83D47E629C52}" destId="{4C972106-BE38-46AA-B15D-37CE4A31E361}" srcOrd="1" destOrd="0" presId="urn:microsoft.com/office/officeart/2005/8/layout/vList3"/>
    <dgm:cxn modelId="{6C51B64B-37CF-AE45-AFCB-F7AE29841DC2}" type="presParOf" srcId="{F7043760-F272-4AA3-A276-00270D2B1556}" destId="{C530A52A-7AC3-4A99-9369-554F87A3EB29}" srcOrd="3" destOrd="0" presId="urn:microsoft.com/office/officeart/2005/8/layout/vList3"/>
    <dgm:cxn modelId="{09BCECE6-E69B-5642-9952-9EFF95353850}" type="presParOf" srcId="{F7043760-F272-4AA3-A276-00270D2B1556}" destId="{9B667D4E-E1F0-43B2-AFFC-4C2CCC8A7379}" srcOrd="4" destOrd="0" presId="urn:microsoft.com/office/officeart/2005/8/layout/vList3"/>
    <dgm:cxn modelId="{E73F510E-49A1-A740-B01E-53065A339800}" type="presParOf" srcId="{9B667D4E-E1F0-43B2-AFFC-4C2CCC8A7379}" destId="{41AFBBD5-7337-49D8-9C8C-E49769363FE9}" srcOrd="0" destOrd="0" presId="urn:microsoft.com/office/officeart/2005/8/layout/vList3"/>
    <dgm:cxn modelId="{3DEB755C-DDAB-724F-B5A9-3811A7CB950D}" type="presParOf" srcId="{9B667D4E-E1F0-43B2-AFFC-4C2CCC8A7379}" destId="{B5001F35-F4C4-464A-860B-665777BCD5DC}"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CE91D-E80F-45B8-BFCA-3FE1B7698B1F}">
      <dsp:nvSpPr>
        <dsp:cNvPr id="0" name=""/>
        <dsp:cNvSpPr/>
      </dsp:nvSpPr>
      <dsp:spPr>
        <a:xfrm rot="10800000">
          <a:off x="1293380" y="0"/>
          <a:ext cx="4230209" cy="911505"/>
        </a:xfrm>
        <a:prstGeom prst="homePlat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1949" tIns="68580" rIns="128016" bIns="68580" numCol="1" spcCol="1270" anchor="ctr" anchorCtr="0">
          <a:noAutofit/>
        </a:bodyPr>
        <a:lstStyle/>
        <a:p>
          <a:pPr lvl="0" algn="l" defTabSz="800100">
            <a:lnSpc>
              <a:spcPct val="90000"/>
            </a:lnSpc>
            <a:spcBef>
              <a:spcPct val="0"/>
            </a:spcBef>
            <a:spcAft>
              <a:spcPct val="35000"/>
            </a:spcAft>
          </a:pPr>
          <a:r>
            <a:rPr lang="en-GB" sz="1800" b="1" kern="1200" dirty="0">
              <a:effectLst>
                <a:outerShdw blurRad="38100" dist="38100" dir="2700000" algn="tl">
                  <a:srgbClr val="000000">
                    <a:alpha val="43137"/>
                  </a:srgbClr>
                </a:outerShdw>
              </a:effectLst>
            </a:rPr>
            <a:t>Used in </a:t>
          </a:r>
          <a:r>
            <a:rPr lang="en-GB" sz="2000" b="1" kern="1200" dirty="0">
              <a:effectLst>
                <a:outerShdw blurRad="38100" dist="38100" dir="2700000" algn="tl">
                  <a:srgbClr val="000000">
                    <a:alpha val="43137"/>
                  </a:srgbClr>
                </a:outerShdw>
              </a:effectLst>
            </a:rPr>
            <a:t>57.2% </a:t>
          </a:r>
          <a:r>
            <a:rPr lang="en-GB" sz="1800" b="1" kern="1200" dirty="0">
              <a:effectLst>
                <a:outerShdw blurRad="38100" dist="38100" dir="2700000" algn="tl">
                  <a:srgbClr val="000000">
                    <a:alpha val="43137"/>
                  </a:srgbClr>
                </a:outerShdw>
              </a:effectLst>
            </a:rPr>
            <a:t>of </a:t>
          </a:r>
          <a:r>
            <a:rPr lang="en-GB" sz="2000" b="1" kern="1200" dirty="0">
              <a:effectLst>
                <a:outerShdw blurRad="38100" dist="38100" dir="2700000" algn="tl">
                  <a:srgbClr val="000000">
                    <a:alpha val="43137"/>
                  </a:srgbClr>
                </a:outerShdw>
              </a:effectLst>
            </a:rPr>
            <a:t>all cases</a:t>
          </a:r>
        </a:p>
      </dsp:txBody>
      <dsp:txXfrm rot="10800000">
        <a:off x="1521256" y="0"/>
        <a:ext cx="4002333" cy="911505"/>
      </dsp:txXfrm>
    </dsp:sp>
    <dsp:sp modelId="{B91F51C4-B9A6-43CA-8ECC-0A35CC72F518}">
      <dsp:nvSpPr>
        <dsp:cNvPr id="0" name=""/>
        <dsp:cNvSpPr/>
      </dsp:nvSpPr>
      <dsp:spPr>
        <a:xfrm>
          <a:off x="837627" y="765"/>
          <a:ext cx="911505" cy="911505"/>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C972106-BE38-46AA-B15D-37CE4A31E361}">
      <dsp:nvSpPr>
        <dsp:cNvPr id="0" name=""/>
        <dsp:cNvSpPr/>
      </dsp:nvSpPr>
      <dsp:spPr>
        <a:xfrm rot="10800000">
          <a:off x="1293380" y="1184361"/>
          <a:ext cx="4230209" cy="911505"/>
        </a:xfrm>
        <a:prstGeom prst="homePlate">
          <a:avLst/>
        </a:prstGeom>
        <a:gradFill rotWithShape="0">
          <a:gsLst>
            <a:gs pos="0">
              <a:schemeClr val="accent5">
                <a:hueOff val="-6605506"/>
                <a:satOff val="-25653"/>
                <a:lumOff val="-2648"/>
                <a:alphaOff val="0"/>
                <a:tint val="100000"/>
                <a:shade val="100000"/>
                <a:satMod val="130000"/>
              </a:schemeClr>
            </a:gs>
            <a:gs pos="100000">
              <a:schemeClr val="accent5">
                <a:hueOff val="-6605506"/>
                <a:satOff val="-25653"/>
                <a:lumOff val="-264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1949" tIns="68580" rIns="128016" bIns="68580" numCol="1" spcCol="1270" anchor="ctr" anchorCtr="0">
          <a:noAutofit/>
        </a:bodyPr>
        <a:lstStyle/>
        <a:p>
          <a:pPr lvl="0" algn="l" defTabSz="800100">
            <a:lnSpc>
              <a:spcPct val="90000"/>
            </a:lnSpc>
            <a:spcBef>
              <a:spcPct val="0"/>
            </a:spcBef>
            <a:spcAft>
              <a:spcPct val="35000"/>
            </a:spcAft>
          </a:pPr>
          <a:r>
            <a:rPr lang="en-GB" sz="1800" b="1" kern="1200" dirty="0">
              <a:effectLst>
                <a:outerShdw blurRad="38100" dist="38100" dir="2700000" algn="tl">
                  <a:srgbClr val="000000">
                    <a:alpha val="43137"/>
                  </a:srgbClr>
                </a:outerShdw>
              </a:effectLst>
            </a:rPr>
            <a:t>Estimated annual administrations: </a:t>
          </a:r>
          <a:r>
            <a:rPr lang="en-GB" sz="2000" b="1" kern="1200" dirty="0">
              <a:effectLst>
                <a:outerShdw blurRad="38100" dist="38100" dir="2700000" algn="tl">
                  <a:srgbClr val="000000">
                    <a:alpha val="43137"/>
                  </a:srgbClr>
                </a:outerShdw>
              </a:effectLst>
            </a:rPr>
            <a:t>1,787,360</a:t>
          </a:r>
        </a:p>
      </dsp:txBody>
      <dsp:txXfrm rot="10800000">
        <a:off x="1521256" y="1184361"/>
        <a:ext cx="4002333" cy="911505"/>
      </dsp:txXfrm>
    </dsp:sp>
    <dsp:sp modelId="{F427234F-24EE-47DA-B44A-5EBBC51564B8}">
      <dsp:nvSpPr>
        <dsp:cNvPr id="0" name=""/>
        <dsp:cNvSpPr/>
      </dsp:nvSpPr>
      <dsp:spPr>
        <a:xfrm>
          <a:off x="837627" y="1184361"/>
          <a:ext cx="911505" cy="911505"/>
        </a:xfrm>
        <a:prstGeom prst="ellipse">
          <a:avLst/>
        </a:prstGeom>
        <a:blipFill rotWithShape="1">
          <a:blip xmlns:r="http://schemas.openxmlformats.org/officeDocument/2006/relationships" r:embed="rId2" cstate="screen">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5001F35-F4C4-464A-860B-665777BCD5DC}">
      <dsp:nvSpPr>
        <dsp:cNvPr id="0" name=""/>
        <dsp:cNvSpPr/>
      </dsp:nvSpPr>
      <dsp:spPr>
        <a:xfrm rot="10800000">
          <a:off x="1293380" y="2367958"/>
          <a:ext cx="4230209" cy="911505"/>
        </a:xfrm>
        <a:prstGeom prst="homePlate">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1949" tIns="60960" rIns="113792" bIns="60960" numCol="1" spcCol="1270" anchor="ctr" anchorCtr="0">
          <a:noAutofit/>
        </a:bodyPr>
        <a:lstStyle/>
        <a:p>
          <a:pPr lvl="0" algn="l" defTabSz="717550">
            <a:lnSpc>
              <a:spcPts val="1800"/>
            </a:lnSpc>
            <a:spcBef>
              <a:spcPct val="0"/>
            </a:spcBef>
            <a:spcAft>
              <a:spcPts val="600"/>
            </a:spcAft>
            <a:tabLst>
              <a:tab pos="1520825" algn="l"/>
              <a:tab pos="1614488" algn="l"/>
              <a:tab pos="2505075" algn="l"/>
            </a:tabLst>
          </a:pPr>
          <a:r>
            <a:rPr lang="en-GB" sz="1600" b="1" kern="1200" dirty="0">
              <a:effectLst>
                <a:outerShdw blurRad="38100" dist="38100" dir="2700000" algn="tl">
                  <a:srgbClr val="000000">
                    <a:alpha val="43137"/>
                  </a:srgbClr>
                </a:outerShdw>
              </a:effectLst>
            </a:rPr>
            <a:t>Gentamicin</a:t>
          </a:r>
          <a:r>
            <a:rPr lang="en-GB" sz="1600" b="1" kern="1200" dirty="0">
              <a:effectLst/>
            </a:rPr>
            <a:t>: 		19.7%	616,899</a:t>
          </a:r>
        </a:p>
        <a:p>
          <a:pPr lvl="0" algn="l" defTabSz="717550">
            <a:lnSpc>
              <a:spcPts val="1800"/>
            </a:lnSpc>
            <a:spcBef>
              <a:spcPct val="0"/>
            </a:spcBef>
            <a:spcAft>
              <a:spcPts val="600"/>
            </a:spcAft>
            <a:tabLst>
              <a:tab pos="1614488" algn="l"/>
              <a:tab pos="2505075" algn="l"/>
            </a:tabLst>
          </a:pPr>
          <a:r>
            <a:rPr lang="en-GB" sz="1600" b="1" kern="1200" dirty="0">
              <a:effectLst>
                <a:outerShdw blurRad="38100" dist="38100" dir="2700000" algn="tl">
                  <a:srgbClr val="000000">
                    <a:alpha val="43137"/>
                  </a:srgbClr>
                </a:outerShdw>
              </a:effectLst>
            </a:rPr>
            <a:t>Co-</a:t>
          </a:r>
          <a:r>
            <a:rPr lang="en-GB" sz="1600" b="1" kern="1200" dirty="0" err="1">
              <a:effectLst>
                <a:outerShdw blurRad="38100" dist="38100" dir="2700000" algn="tl">
                  <a:srgbClr val="000000">
                    <a:alpha val="43137"/>
                  </a:srgbClr>
                </a:outerShdw>
              </a:effectLst>
            </a:rPr>
            <a:t>amoxiclav</a:t>
          </a:r>
          <a:r>
            <a:rPr lang="en-GB" sz="1600" b="1" kern="1200" dirty="0">
              <a:effectLst/>
            </a:rPr>
            <a:t>: 	17.0%	535,580</a:t>
          </a:r>
        </a:p>
        <a:p>
          <a:pPr lvl="0" algn="l" defTabSz="717550">
            <a:lnSpc>
              <a:spcPts val="1800"/>
            </a:lnSpc>
            <a:spcBef>
              <a:spcPct val="0"/>
            </a:spcBef>
            <a:spcAft>
              <a:spcPts val="600"/>
            </a:spcAft>
            <a:tabLst>
              <a:tab pos="1614488" algn="l"/>
              <a:tab pos="2422525" algn="l"/>
            </a:tabLst>
          </a:pPr>
          <a:r>
            <a:rPr lang="en-GB" sz="1600" b="1" kern="1200" dirty="0">
              <a:effectLst/>
            </a:rPr>
            <a:t>Cefuroxime:  	13.6%	  424,143</a:t>
          </a:r>
        </a:p>
      </dsp:txBody>
      <dsp:txXfrm rot="10800000">
        <a:off x="1521256" y="2367958"/>
        <a:ext cx="4002333" cy="911505"/>
      </dsp:txXfrm>
    </dsp:sp>
    <dsp:sp modelId="{41AFBBD5-7337-49D8-9C8C-E49769363FE9}">
      <dsp:nvSpPr>
        <dsp:cNvPr id="0" name=""/>
        <dsp:cNvSpPr/>
      </dsp:nvSpPr>
      <dsp:spPr>
        <a:xfrm>
          <a:off x="837627" y="2367958"/>
          <a:ext cx="911505" cy="911505"/>
        </a:xfrm>
        <a:prstGeom prst="ellipse">
          <a:avLst/>
        </a:prstGeom>
        <a:blipFill rotWithShape="1">
          <a:blip xmlns:r="http://schemas.openxmlformats.org/officeDocument/2006/relationships" r:embed="rId3" cstate="screen">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FBA43D-CDFC-2F4E-8D82-4CF8015D5F01}" type="datetimeFigureOut">
              <a:rPr lang="en-US" smtClean="0"/>
              <a:t>6/7/2018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0D5AD4-9AC5-A441-90FB-9047D075381F}" type="slidenum">
              <a:rPr lang="en-US" smtClean="0"/>
              <a:t>‹#›</a:t>
            </a:fld>
            <a:endParaRPr lang="en-US"/>
          </a:p>
        </p:txBody>
      </p:sp>
    </p:spTree>
    <p:extLst>
      <p:ext uri="{BB962C8B-B14F-4D97-AF65-F5344CB8AC3E}">
        <p14:creationId xmlns:p14="http://schemas.microsoft.com/office/powerpoint/2010/main" val="379613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NMBAs, second leading cause, ≈25% of cases</a:t>
            </a:r>
          </a:p>
          <a:p>
            <a:r>
              <a:rPr lang="en-GB" sz="1200" kern="1200" dirty="0">
                <a:solidFill>
                  <a:schemeClr val="tx1"/>
                </a:solidFill>
                <a:effectLst/>
                <a:latin typeface="+mn-lt"/>
                <a:ea typeface="+mn-ea"/>
                <a:cs typeface="+mn-cs"/>
              </a:rPr>
              <a:t>The onset of anaphylaxis was within 5 minutes in 74% of cases, within 10 minutes in 92% and in all cases within 30 minutes</a:t>
            </a:r>
          </a:p>
          <a:p>
            <a:r>
              <a:rPr lang="en-GB" sz="1200" kern="1200" dirty="0">
                <a:solidFill>
                  <a:schemeClr val="tx1"/>
                </a:solidFill>
                <a:effectLst/>
                <a:latin typeface="+mn-lt"/>
                <a:ea typeface="+mn-ea"/>
                <a:cs typeface="+mn-cs"/>
              </a:rPr>
              <a:t>Previous history of penicillin allergy appears to be a risk factor for </a:t>
            </a:r>
            <a:r>
              <a:rPr lang="en-GB" sz="1200" kern="1200" dirty="0" err="1">
                <a:solidFill>
                  <a:schemeClr val="tx1"/>
                </a:solidFill>
                <a:effectLst/>
                <a:latin typeface="+mn-lt"/>
                <a:ea typeface="+mn-ea"/>
                <a:cs typeface="+mn-cs"/>
              </a:rPr>
              <a:t>anaphyalxis</a:t>
            </a:r>
            <a:r>
              <a:rPr lang="en-GB" sz="1200" kern="1200" dirty="0">
                <a:solidFill>
                  <a:schemeClr val="tx1"/>
                </a:solidFill>
                <a:effectLst/>
                <a:latin typeface="+mn-lt"/>
                <a:ea typeface="+mn-ea"/>
                <a:cs typeface="+mn-cs"/>
              </a:rPr>
              <a:t> to </a:t>
            </a:r>
            <a:r>
              <a:rPr lang="en-GB" sz="1200" kern="1200" dirty="0" err="1">
                <a:solidFill>
                  <a:schemeClr val="tx1"/>
                </a:solidFill>
                <a:effectLst/>
                <a:latin typeface="+mn-lt"/>
                <a:ea typeface="+mn-ea"/>
                <a:cs typeface="+mn-cs"/>
              </a:rPr>
              <a:t>Teicoplanin</a:t>
            </a:r>
            <a:r>
              <a:rPr lang="en-GB" sz="1200" kern="1200" dirty="0">
                <a:solidFill>
                  <a:schemeClr val="tx1"/>
                </a:solidFill>
                <a:effectLst/>
                <a:latin typeface="+mn-lt"/>
                <a:ea typeface="+mn-ea"/>
                <a:cs typeface="+mn-cs"/>
              </a:rPr>
              <a:t> and therefore: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evidences the need for robust programmes to investigate and de-label, where appropriate, patients with reported history of penicillin allergy.</a:t>
            </a:r>
          </a:p>
          <a:p>
            <a:endParaRPr lang="en-GB" dirty="0"/>
          </a:p>
        </p:txBody>
      </p:sp>
      <p:sp>
        <p:nvSpPr>
          <p:cNvPr id="4" name="Slide Number Placeholder 3"/>
          <p:cNvSpPr>
            <a:spLocks noGrp="1"/>
          </p:cNvSpPr>
          <p:nvPr>
            <p:ph type="sldNum" sz="quarter" idx="10"/>
          </p:nvPr>
        </p:nvSpPr>
        <p:spPr/>
        <p:txBody>
          <a:bodyPr/>
          <a:lstStyle/>
          <a:p>
            <a:fld id="{0CC1435D-2040-42EB-B6E5-842B0D2DC984}" type="slidenum">
              <a:rPr lang="en-GB" smtClean="0"/>
              <a:t>15</a:t>
            </a:fld>
            <a:endParaRPr lang="en-GB"/>
          </a:p>
        </p:txBody>
      </p:sp>
    </p:spTree>
    <p:extLst>
      <p:ext uri="{BB962C8B-B14F-4D97-AF65-F5344CB8AC3E}">
        <p14:creationId xmlns:p14="http://schemas.microsoft.com/office/powerpoint/2010/main" val="933214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NMBAs, second leading cause, ≈25% of cases</a:t>
            </a:r>
          </a:p>
          <a:p>
            <a:r>
              <a:rPr lang="en-GB" sz="1200" kern="1200" dirty="0">
                <a:solidFill>
                  <a:schemeClr val="tx1"/>
                </a:solidFill>
                <a:effectLst/>
                <a:latin typeface="+mn-lt"/>
                <a:ea typeface="+mn-ea"/>
                <a:cs typeface="+mn-cs"/>
              </a:rPr>
              <a:t>The onset of anaphylaxis was within 5 minutes in 74% of cases, within 10 minutes in 92% and in all cases within 30 minutes</a:t>
            </a:r>
          </a:p>
          <a:p>
            <a:r>
              <a:rPr lang="en-GB" sz="1200" kern="1200" dirty="0">
                <a:solidFill>
                  <a:schemeClr val="tx1"/>
                </a:solidFill>
                <a:effectLst/>
                <a:latin typeface="+mn-lt"/>
                <a:ea typeface="+mn-ea"/>
                <a:cs typeface="+mn-cs"/>
              </a:rPr>
              <a:t>Previous history of penicillin allergy appears to be a risk factor for </a:t>
            </a:r>
            <a:r>
              <a:rPr lang="en-GB" sz="1200" kern="1200" dirty="0" err="1">
                <a:solidFill>
                  <a:schemeClr val="tx1"/>
                </a:solidFill>
                <a:effectLst/>
                <a:latin typeface="+mn-lt"/>
                <a:ea typeface="+mn-ea"/>
                <a:cs typeface="+mn-cs"/>
              </a:rPr>
              <a:t>anaphyalxis</a:t>
            </a:r>
            <a:r>
              <a:rPr lang="en-GB" sz="1200" kern="1200" dirty="0">
                <a:solidFill>
                  <a:schemeClr val="tx1"/>
                </a:solidFill>
                <a:effectLst/>
                <a:latin typeface="+mn-lt"/>
                <a:ea typeface="+mn-ea"/>
                <a:cs typeface="+mn-cs"/>
              </a:rPr>
              <a:t> to </a:t>
            </a:r>
            <a:r>
              <a:rPr lang="en-GB" sz="1200" kern="1200" dirty="0" err="1">
                <a:solidFill>
                  <a:schemeClr val="tx1"/>
                </a:solidFill>
                <a:effectLst/>
                <a:latin typeface="+mn-lt"/>
                <a:ea typeface="+mn-ea"/>
                <a:cs typeface="+mn-cs"/>
              </a:rPr>
              <a:t>Teicoplanin</a:t>
            </a:r>
            <a:r>
              <a:rPr lang="en-GB" sz="1200" kern="1200" dirty="0">
                <a:solidFill>
                  <a:schemeClr val="tx1"/>
                </a:solidFill>
                <a:effectLst/>
                <a:latin typeface="+mn-lt"/>
                <a:ea typeface="+mn-ea"/>
                <a:cs typeface="+mn-cs"/>
              </a:rPr>
              <a:t> and therefore: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evidences the need for robust programmes to investigate and de-label, where appropriate, patients with reported history of penicillin allergy.</a:t>
            </a:r>
          </a:p>
          <a:p>
            <a:endParaRPr lang="en-GB" dirty="0"/>
          </a:p>
        </p:txBody>
      </p:sp>
      <p:sp>
        <p:nvSpPr>
          <p:cNvPr id="4" name="Slide Number Placeholder 3"/>
          <p:cNvSpPr>
            <a:spLocks noGrp="1"/>
          </p:cNvSpPr>
          <p:nvPr>
            <p:ph type="sldNum" sz="quarter" idx="10"/>
          </p:nvPr>
        </p:nvSpPr>
        <p:spPr/>
        <p:txBody>
          <a:bodyPr/>
          <a:lstStyle/>
          <a:p>
            <a:fld id="{0CC1435D-2040-42EB-B6E5-842B0D2DC984}" type="slidenum">
              <a:rPr lang="en-GB" smtClean="0"/>
              <a:t>16</a:t>
            </a:fld>
            <a:endParaRPr lang="en-GB"/>
          </a:p>
        </p:txBody>
      </p:sp>
    </p:spTree>
    <p:extLst>
      <p:ext uri="{BB962C8B-B14F-4D97-AF65-F5344CB8AC3E}">
        <p14:creationId xmlns:p14="http://schemas.microsoft.com/office/powerpoint/2010/main" val="490760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C9F204E-7D33-4457-A1B5-90261BA9C2E4}" type="slidenum">
              <a:rPr lang="en-GB" smtClean="0"/>
              <a:t>29</a:t>
            </a:fld>
            <a:endParaRPr lang="en-GB"/>
          </a:p>
        </p:txBody>
      </p:sp>
    </p:spTree>
    <p:extLst>
      <p:ext uri="{BB962C8B-B14F-4D97-AF65-F5344CB8AC3E}">
        <p14:creationId xmlns:p14="http://schemas.microsoft.com/office/powerpoint/2010/main" val="1121274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Unknown – 0.9%</a:t>
            </a:r>
          </a:p>
          <a:p>
            <a:r>
              <a:rPr lang="en-GB" dirty="0"/>
              <a:t>No exposure reported – 23.6%</a:t>
            </a:r>
          </a:p>
          <a:p>
            <a:endParaRPr lang="en-GB" dirty="0"/>
          </a:p>
          <a:p>
            <a:pPr marL="0" indent="0">
              <a:buFont typeface="Arial" panose="020B0604020202020204" pitchFamily="34" charset="0"/>
              <a:buNone/>
            </a:pPr>
            <a:r>
              <a:rPr lang="en-GB" sz="1200" dirty="0"/>
              <a:t>Chlorhexidine</a:t>
            </a:r>
          </a:p>
          <a:p>
            <a:pPr marL="171450" indent="-171450">
              <a:buFont typeface="Arial" panose="020B0604020202020204" pitchFamily="34" charset="0"/>
              <a:buChar char="•"/>
            </a:pPr>
            <a:r>
              <a:rPr lang="en-GB" sz="1200" dirty="0"/>
              <a:t>Widely</a:t>
            </a:r>
            <a:r>
              <a:rPr lang="en-GB" sz="1200" baseline="0" dirty="0"/>
              <a:t> used antiseptic - ubiquitous</a:t>
            </a:r>
          </a:p>
          <a:p>
            <a:pPr marL="171450" indent="-171450">
              <a:buFont typeface="Arial" panose="020B0604020202020204" pitchFamily="34" charset="0"/>
              <a:buChar char="•"/>
            </a:pPr>
            <a:r>
              <a:rPr lang="en-GB" sz="1200" baseline="0" dirty="0"/>
              <a:t>Increasingly reported as an emerging cause of allergy and perioperative anaphylaxis in particular</a:t>
            </a:r>
          </a:p>
          <a:p>
            <a:pPr marL="171450" indent="-171450">
              <a:buFont typeface="Arial" panose="020B0604020202020204" pitchFamily="34" charset="0"/>
              <a:buChar char="•"/>
            </a:pPr>
            <a:r>
              <a:rPr lang="en-GB" sz="1200" baseline="0" dirty="0"/>
              <a:t>Use appears to be under-recognised in the healthcare sector</a:t>
            </a:r>
          </a:p>
          <a:p>
            <a:pPr marL="171450" indent="-171450">
              <a:buFont typeface="Arial" panose="020B0604020202020204" pitchFamily="34" charset="0"/>
              <a:buChar char="•"/>
            </a:pPr>
            <a:r>
              <a:rPr lang="en-GB" sz="1200" baseline="0" dirty="0"/>
              <a:t>Potential to cause allergic reactions appears under-estimated by HCWs</a:t>
            </a:r>
          </a:p>
          <a:p>
            <a:pPr marL="171450" indent="-171450">
              <a:buFont typeface="Arial" panose="020B0604020202020204" pitchFamily="34" charset="0"/>
              <a:buChar char="•"/>
            </a:pPr>
            <a:r>
              <a:rPr lang="en-GB" sz="1200" baseline="0" dirty="0"/>
              <a:t>National guidelines (e.g. NICE CG 74) recommend use of CHG to prevent surgical site infections and many local hospital guidelines advocate the use of CHG prior to cannulation</a:t>
            </a:r>
          </a:p>
          <a:p>
            <a:pPr marL="171450" indent="-171450">
              <a:buFont typeface="Arial" panose="020B0604020202020204" pitchFamily="34" charset="0"/>
              <a:buChar char="•"/>
            </a:pPr>
            <a:r>
              <a:rPr lang="en-GB" sz="1200" baseline="0" dirty="0"/>
              <a:t>We suspect that our data may reflect under-reporting due to </a:t>
            </a:r>
            <a:r>
              <a:rPr lang="en-GB" sz="1200" baseline="0" dirty="0" err="1"/>
              <a:t>nder</a:t>
            </a:r>
            <a:r>
              <a:rPr lang="en-GB" sz="1200" baseline="0" dirty="0"/>
              <a:t>-recognition of CHG exposure – e.g. due to lack of awareness of its presence in many antiseptic alcohol wipes, </a:t>
            </a:r>
            <a:r>
              <a:rPr lang="en-GB" sz="1200" baseline="0" dirty="0" err="1"/>
              <a:t>urethal</a:t>
            </a:r>
            <a:r>
              <a:rPr lang="en-GB" sz="1200" baseline="0" dirty="0"/>
              <a:t> lubricants and CVCs</a:t>
            </a:r>
          </a:p>
          <a:p>
            <a:pPr marL="0" indent="0">
              <a:buFont typeface="Arial" panose="020B0604020202020204" pitchFamily="34" charset="0"/>
              <a:buNone/>
            </a:pPr>
            <a:endParaRPr lang="en-GB" sz="1200" dirty="0"/>
          </a:p>
          <a:p>
            <a:endParaRPr lang="en-GB" dirty="0"/>
          </a:p>
        </p:txBody>
      </p:sp>
      <p:sp>
        <p:nvSpPr>
          <p:cNvPr id="4" name="Slide Number Placeholder 3"/>
          <p:cNvSpPr>
            <a:spLocks noGrp="1"/>
          </p:cNvSpPr>
          <p:nvPr>
            <p:ph type="sldNum" sz="quarter" idx="10"/>
          </p:nvPr>
        </p:nvSpPr>
        <p:spPr/>
        <p:txBody>
          <a:bodyPr/>
          <a:lstStyle/>
          <a:p>
            <a:fld id="{9C9F204E-7D33-4457-A1B5-90261BA9C2E4}" type="slidenum">
              <a:rPr lang="en-GB" smtClean="0"/>
              <a:t>30</a:t>
            </a:fld>
            <a:endParaRPr lang="en-GB"/>
          </a:p>
        </p:txBody>
      </p:sp>
    </p:spTree>
    <p:extLst>
      <p:ext uri="{BB962C8B-B14F-4D97-AF65-F5344CB8AC3E}">
        <p14:creationId xmlns:p14="http://schemas.microsoft.com/office/powerpoint/2010/main" val="217143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Blood products were used in ~3% of all cases</a:t>
            </a:r>
          </a:p>
          <a:p>
            <a:r>
              <a:rPr lang="en-GB" dirty="0"/>
              <a:t>Synthetic colloids in &lt;2% - starch in only 1 in 600 cases</a:t>
            </a:r>
          </a:p>
          <a:p>
            <a:endParaRPr lang="en-GB" dirty="0"/>
          </a:p>
          <a:p>
            <a:r>
              <a:rPr lang="en-GB" sz="1200" baseline="0" dirty="0"/>
              <a:t>Starch</a:t>
            </a:r>
          </a:p>
          <a:p>
            <a:pPr marL="171450" indent="-171450">
              <a:buFont typeface="Arial" panose="020B0604020202020204" pitchFamily="34" charset="0"/>
              <a:buChar char="•"/>
            </a:pPr>
            <a:r>
              <a:rPr lang="en-GB" sz="1200" baseline="0" dirty="0"/>
              <a:t>~1 in 600 cases; no particular pattern but use did include</a:t>
            </a:r>
            <a:r>
              <a:rPr lang="en-GB" sz="1200" dirty="0"/>
              <a:t> emergency cases and patients ASA grade 3-4</a:t>
            </a:r>
          </a:p>
          <a:p>
            <a:pPr marL="171450" indent="-171450">
              <a:buFont typeface="Arial" panose="020B0604020202020204" pitchFamily="34" charset="0"/>
              <a:buChar char="•"/>
            </a:pPr>
            <a:r>
              <a:rPr lang="en-GB" sz="1200" baseline="0" dirty="0"/>
              <a:t>The 26 admin came from 17 sites – clustered use?</a:t>
            </a:r>
          </a:p>
          <a:p>
            <a:pPr marL="171450" indent="-171450">
              <a:buFont typeface="Arial" panose="020B0604020202020204" pitchFamily="34" charset="0"/>
              <a:buChar char="•"/>
            </a:pPr>
            <a:r>
              <a:rPr lang="en-GB" sz="1200" dirty="0"/>
              <a:t>EMA 2018 recommended suspension from sale</a:t>
            </a:r>
            <a:endParaRPr lang="en-GB" sz="1200" baseline="0" dirty="0"/>
          </a:p>
          <a:p>
            <a:pPr marL="171450" indent="-171450">
              <a:buFont typeface="Arial" panose="020B0604020202020204" pitchFamily="34" charset="0"/>
              <a:buChar char="•"/>
            </a:pP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9C9F204E-7D33-4457-A1B5-90261BA9C2E4}" type="slidenum">
              <a:rPr lang="en-GB" smtClean="0"/>
              <a:t>31</a:t>
            </a:fld>
            <a:endParaRPr lang="en-GB"/>
          </a:p>
        </p:txBody>
      </p:sp>
    </p:spTree>
    <p:extLst>
      <p:ext uri="{BB962C8B-B14F-4D97-AF65-F5344CB8AC3E}">
        <p14:creationId xmlns:p14="http://schemas.microsoft.com/office/powerpoint/2010/main" val="1318044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5"/>
          </a:xfrm>
        </p:spPr>
        <p:txBody>
          <a:bodyPr>
            <a:normAutofit/>
          </a:bodyPr>
          <a:lstStyle>
            <a:lvl1pPr>
              <a:defRPr sz="3800"/>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3000">
                <a:solidFill>
                  <a:srgbClr val="898D8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609600" y="6278536"/>
            <a:ext cx="2844800" cy="365125"/>
          </a:xfrm>
          <a:prstGeom prst="rect">
            <a:avLst/>
          </a:prstGeom>
        </p:spPr>
        <p:txBody>
          <a:bodyPr/>
          <a:lstStyle/>
          <a:p>
            <a:fld id="{32A66108-5AEF-D14E-BA70-38762366C1BF}" type="slidenum">
              <a:rPr lang="en-US" smtClean="0"/>
              <a:t>‹#›</a:t>
            </a:fld>
            <a:endParaRPr lang="en-US" dirty="0"/>
          </a:p>
        </p:txBody>
      </p:sp>
    </p:spTree>
    <p:extLst>
      <p:ext uri="{BB962C8B-B14F-4D97-AF65-F5344CB8AC3E}">
        <p14:creationId xmlns:p14="http://schemas.microsoft.com/office/powerpoint/2010/main" val="2512344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09600" y="6278536"/>
            <a:ext cx="2844800" cy="365125"/>
          </a:xfrm>
          <a:prstGeom prst="rect">
            <a:avLst/>
          </a:prstGeom>
        </p:spPr>
        <p:txBody>
          <a:bodyPr/>
          <a:lstStyle/>
          <a:p>
            <a:fld id="{32A66108-5AEF-D14E-BA70-38762366C1BF}" type="slidenum">
              <a:rPr lang="en-US" smtClean="0"/>
              <a:t>‹#›</a:t>
            </a:fld>
            <a:endParaRPr lang="en-US"/>
          </a:p>
        </p:txBody>
      </p:sp>
    </p:spTree>
    <p:extLst>
      <p:ext uri="{BB962C8B-B14F-4D97-AF65-F5344CB8AC3E}">
        <p14:creationId xmlns:p14="http://schemas.microsoft.com/office/powerpoint/2010/main" val="2344362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09600" y="6278536"/>
            <a:ext cx="2844800" cy="365125"/>
          </a:xfrm>
          <a:prstGeom prst="rect">
            <a:avLst/>
          </a:prstGeom>
        </p:spPr>
        <p:txBody>
          <a:bodyPr/>
          <a:lstStyle/>
          <a:p>
            <a:fld id="{32A66108-5AEF-D14E-BA70-38762366C1BF}" type="slidenum">
              <a:rPr lang="en-US" smtClean="0"/>
              <a:t>‹#›</a:t>
            </a:fld>
            <a:endParaRPr lang="en-US"/>
          </a:p>
        </p:txBody>
      </p:sp>
    </p:spTree>
    <p:extLst>
      <p:ext uri="{BB962C8B-B14F-4D97-AF65-F5344CB8AC3E}">
        <p14:creationId xmlns:p14="http://schemas.microsoft.com/office/powerpoint/2010/main" val="216004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5"/>
          </a:xfrm>
        </p:spPr>
        <p:txBody>
          <a:bodyPr>
            <a:normAutofit/>
          </a:bodyPr>
          <a:lstStyle>
            <a:lvl1pPr>
              <a:defRPr sz="3800"/>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3000">
                <a:solidFill>
                  <a:srgbClr val="898D8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609600" y="6278536"/>
            <a:ext cx="2844800" cy="365125"/>
          </a:xfrm>
          <a:prstGeom prst="rect">
            <a:avLst/>
          </a:prstGeom>
        </p:spPr>
        <p:txBody>
          <a:bodyPr/>
          <a:lstStyle/>
          <a:p>
            <a:fld id="{32A66108-5AEF-D14E-BA70-38762366C1BF}" type="slidenum">
              <a:rPr lang="en-US" smtClean="0"/>
              <a:t>‹#›</a:t>
            </a:fld>
            <a:endParaRPr lang="en-US"/>
          </a:p>
        </p:txBody>
      </p:sp>
    </p:spTree>
    <p:extLst>
      <p:ext uri="{BB962C8B-B14F-4D97-AF65-F5344CB8AC3E}">
        <p14:creationId xmlns:p14="http://schemas.microsoft.com/office/powerpoint/2010/main" val="2908723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a:lvl1pPr>
          </a:lstStyle>
          <a:p>
            <a:r>
              <a:rPr lang="en-US" dirty="0"/>
              <a:t>Click to edit Master title style</a:t>
            </a:r>
          </a:p>
        </p:txBody>
      </p:sp>
      <p:sp>
        <p:nvSpPr>
          <p:cNvPr id="3" name="Content Placeholder 2"/>
          <p:cNvSpPr>
            <a:spLocks noGrp="1"/>
          </p:cNvSpPr>
          <p:nvPr>
            <p:ph idx="1"/>
          </p:nvPr>
        </p:nvSpPr>
        <p:spPr/>
        <p:txBody>
          <a:bodyPr/>
          <a:lstStyle>
            <a:lvl1pPr>
              <a:defRPr sz="2800"/>
            </a:lvl1pPr>
            <a:lvl2pPr>
              <a:defRPr sz="2500">
                <a:solidFill>
                  <a:schemeClr val="tx1"/>
                </a:solidFill>
              </a:defRPr>
            </a:lvl2pPr>
            <a:lvl3pPr>
              <a:defRPr sz="2200"/>
            </a:lvl3pPr>
            <a:lvl4pPr>
              <a:defRPr sz="2200"/>
            </a:lvl4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09600" y="6278536"/>
            <a:ext cx="2844800" cy="365125"/>
          </a:xfrm>
          <a:prstGeom prst="rect">
            <a:avLst/>
          </a:prstGeom>
        </p:spPr>
        <p:txBody>
          <a:bodyPr/>
          <a:lstStyle/>
          <a:p>
            <a:fld id="{32A66108-5AEF-D14E-BA70-38762366C1BF}" type="slidenum">
              <a:rPr lang="en-US" smtClean="0"/>
              <a:t>‹#›</a:t>
            </a:fld>
            <a:endParaRPr lang="en-US"/>
          </a:p>
        </p:txBody>
      </p:sp>
    </p:spTree>
    <p:extLst>
      <p:ext uri="{BB962C8B-B14F-4D97-AF65-F5344CB8AC3E}">
        <p14:creationId xmlns:p14="http://schemas.microsoft.com/office/powerpoint/2010/main" val="2072569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3"/>
            <a:ext cx="10363200" cy="1362076"/>
          </a:xfrm>
        </p:spPr>
        <p:txBody>
          <a:bodyPr anchor="t">
            <a:normAutofit/>
          </a:bodyPr>
          <a:lstStyle>
            <a:lvl1pPr algn="l">
              <a:defRPr sz="3800" b="0" cap="none"/>
            </a:lvl1pPr>
          </a:lstStyle>
          <a:p>
            <a:r>
              <a:rPr lang="en-GB" dirty="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a:xfrm>
            <a:off x="609600" y="6278536"/>
            <a:ext cx="2844800" cy="365125"/>
          </a:xfrm>
          <a:prstGeom prst="rect">
            <a:avLst/>
          </a:prstGeom>
        </p:spPr>
        <p:txBody>
          <a:bodyPr/>
          <a:lstStyle/>
          <a:p>
            <a:fld id="{32A66108-5AEF-D14E-BA70-38762366C1BF}" type="slidenum">
              <a:rPr lang="en-US" smtClean="0"/>
              <a:t>‹#›</a:t>
            </a:fld>
            <a:endParaRPr lang="en-US"/>
          </a:p>
        </p:txBody>
      </p:sp>
    </p:spTree>
    <p:extLst>
      <p:ext uri="{BB962C8B-B14F-4D97-AF65-F5344CB8AC3E}">
        <p14:creationId xmlns:p14="http://schemas.microsoft.com/office/powerpoint/2010/main" val="3260757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a:lvl1pPr>
          </a:lstStyle>
          <a:p>
            <a:r>
              <a:rPr lang="en-US"/>
              <a:t>Click to edit Master title style</a:t>
            </a:r>
            <a:endParaRPr lang="en-US" dirty="0"/>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5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5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609600" y="6278536"/>
            <a:ext cx="2844800" cy="365125"/>
          </a:xfrm>
          <a:prstGeom prst="rect">
            <a:avLst/>
          </a:prstGeom>
        </p:spPr>
        <p:txBody>
          <a:bodyPr/>
          <a:lstStyle/>
          <a:p>
            <a:fld id="{32A66108-5AEF-D14E-BA70-38762366C1BF}" type="slidenum">
              <a:rPr lang="en-US" smtClean="0"/>
              <a:t>‹#›</a:t>
            </a:fld>
            <a:endParaRPr lang="en-US"/>
          </a:p>
        </p:txBody>
      </p:sp>
    </p:spTree>
    <p:extLst>
      <p:ext uri="{BB962C8B-B14F-4D97-AF65-F5344CB8AC3E}">
        <p14:creationId xmlns:p14="http://schemas.microsoft.com/office/powerpoint/2010/main" val="1225549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a:lvl1pPr>
          </a:lstStyle>
          <a:p>
            <a:r>
              <a:rPr lang="en-US"/>
              <a:t>Click to edit Master title style</a:t>
            </a:r>
            <a:endParaRPr lang="en-US" dirty="0"/>
          </a:p>
        </p:txBody>
      </p:sp>
      <p:sp>
        <p:nvSpPr>
          <p:cNvPr id="3" name="Text Placeholder 2"/>
          <p:cNvSpPr>
            <a:spLocks noGrp="1"/>
          </p:cNvSpPr>
          <p:nvPr>
            <p:ph type="body" idx="1"/>
          </p:nvPr>
        </p:nvSpPr>
        <p:spPr>
          <a:xfrm>
            <a:off x="609600" y="1535114"/>
            <a:ext cx="5386917" cy="639763"/>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78" y="1535114"/>
            <a:ext cx="5389033" cy="639763"/>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609600" y="6278536"/>
            <a:ext cx="2844800" cy="365125"/>
          </a:xfrm>
          <a:prstGeom prst="rect">
            <a:avLst/>
          </a:prstGeom>
        </p:spPr>
        <p:txBody>
          <a:bodyPr/>
          <a:lstStyle/>
          <a:p>
            <a:fld id="{32A66108-5AEF-D14E-BA70-38762366C1BF}" type="slidenum">
              <a:rPr lang="en-US" smtClean="0"/>
              <a:t>‹#›</a:t>
            </a:fld>
            <a:endParaRPr lang="en-US"/>
          </a:p>
        </p:txBody>
      </p:sp>
    </p:spTree>
    <p:extLst>
      <p:ext uri="{BB962C8B-B14F-4D97-AF65-F5344CB8AC3E}">
        <p14:creationId xmlns:p14="http://schemas.microsoft.com/office/powerpoint/2010/main" val="3279210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609600" y="6278536"/>
            <a:ext cx="2844800" cy="365125"/>
          </a:xfrm>
          <a:prstGeom prst="rect">
            <a:avLst/>
          </a:prstGeom>
        </p:spPr>
        <p:txBody>
          <a:bodyPr/>
          <a:lstStyle/>
          <a:p>
            <a:fld id="{32A66108-5AEF-D14E-BA70-38762366C1BF}" type="slidenum">
              <a:rPr lang="en-US" smtClean="0"/>
              <a:t>‹#›</a:t>
            </a:fld>
            <a:endParaRPr lang="en-US"/>
          </a:p>
        </p:txBody>
      </p:sp>
    </p:spTree>
    <p:extLst>
      <p:ext uri="{BB962C8B-B14F-4D97-AF65-F5344CB8AC3E}">
        <p14:creationId xmlns:p14="http://schemas.microsoft.com/office/powerpoint/2010/main" val="3952617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09600" y="6278536"/>
            <a:ext cx="2844800" cy="365125"/>
          </a:xfrm>
          <a:prstGeom prst="rect">
            <a:avLst/>
          </a:prstGeom>
        </p:spPr>
        <p:txBody>
          <a:bodyPr/>
          <a:lstStyle/>
          <a:p>
            <a:fld id="{32A66108-5AEF-D14E-BA70-38762366C1BF}" type="slidenum">
              <a:rPr lang="en-US" smtClean="0"/>
              <a:t>‹#›</a:t>
            </a:fld>
            <a:endParaRPr lang="en-US"/>
          </a:p>
        </p:txBody>
      </p:sp>
    </p:spTree>
    <p:extLst>
      <p:ext uri="{BB962C8B-B14F-4D97-AF65-F5344CB8AC3E}">
        <p14:creationId xmlns:p14="http://schemas.microsoft.com/office/powerpoint/2010/main" val="3887130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3" y="543698"/>
            <a:ext cx="4011084" cy="891403"/>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543697"/>
            <a:ext cx="6815667" cy="558247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13"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6"/>
          <p:cNvSpPr>
            <a:spLocks noGrp="1"/>
          </p:cNvSpPr>
          <p:nvPr>
            <p:ph type="sldNum" sz="quarter" idx="12"/>
          </p:nvPr>
        </p:nvSpPr>
        <p:spPr>
          <a:xfrm>
            <a:off x="609600" y="6278536"/>
            <a:ext cx="2844800" cy="365125"/>
          </a:xfrm>
          <a:prstGeom prst="rect">
            <a:avLst/>
          </a:prstGeom>
        </p:spPr>
        <p:txBody>
          <a:bodyPr/>
          <a:lstStyle/>
          <a:p>
            <a:fld id="{32A66108-5AEF-D14E-BA70-38762366C1BF}" type="slidenum">
              <a:rPr lang="en-US" smtClean="0"/>
              <a:t>‹#›</a:t>
            </a:fld>
            <a:endParaRPr lang="en-US"/>
          </a:p>
        </p:txBody>
      </p:sp>
    </p:spTree>
    <p:extLst>
      <p:ext uri="{BB962C8B-B14F-4D97-AF65-F5344CB8AC3E}">
        <p14:creationId xmlns:p14="http://schemas.microsoft.com/office/powerpoint/2010/main" val="938650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4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44"/>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6"/>
          <p:cNvSpPr>
            <a:spLocks noGrp="1"/>
          </p:cNvSpPr>
          <p:nvPr>
            <p:ph type="sldNum" sz="quarter" idx="12"/>
          </p:nvPr>
        </p:nvSpPr>
        <p:spPr>
          <a:xfrm>
            <a:off x="609600" y="6278536"/>
            <a:ext cx="2844800" cy="365125"/>
          </a:xfrm>
          <a:prstGeom prst="rect">
            <a:avLst/>
          </a:prstGeom>
        </p:spPr>
        <p:txBody>
          <a:bodyPr/>
          <a:lstStyle/>
          <a:p>
            <a:fld id="{32A66108-5AEF-D14E-BA70-38762366C1BF}" type="slidenum">
              <a:rPr lang="en-US" smtClean="0"/>
              <a:t>‹#›</a:t>
            </a:fld>
            <a:endParaRPr lang="en-US"/>
          </a:p>
        </p:txBody>
      </p:sp>
    </p:spTree>
    <p:extLst>
      <p:ext uri="{BB962C8B-B14F-4D97-AF65-F5344CB8AC3E}">
        <p14:creationId xmlns:p14="http://schemas.microsoft.com/office/powerpoint/2010/main" val="1724767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546493"/>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872056"/>
            <a:ext cx="10972800" cy="41489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3" name="Group 12"/>
          <p:cNvGrpSpPr/>
          <p:nvPr userDrawn="1"/>
        </p:nvGrpSpPr>
        <p:grpSpPr>
          <a:xfrm>
            <a:off x="611971" y="5893323"/>
            <a:ext cx="10990731" cy="936611"/>
            <a:chOff x="457200" y="5761077"/>
            <a:chExt cx="8243048" cy="936611"/>
          </a:xfrm>
        </p:grpSpPr>
        <p:pic>
          <p:nvPicPr>
            <p:cNvPr id="7" name="Picture 6" descr="RCoA-Initials-RGB.jp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57200" y="5939328"/>
              <a:ext cx="1302664" cy="732724"/>
            </a:xfrm>
            <a:prstGeom prst="rect">
              <a:avLst/>
            </a:prstGeom>
          </p:spPr>
        </p:pic>
        <p:pic>
          <p:nvPicPr>
            <p:cNvPr id="8" name="Picture 7"/>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7383271" y="5761077"/>
              <a:ext cx="1316977" cy="861987"/>
            </a:xfrm>
            <a:prstGeom prst="rect">
              <a:avLst/>
            </a:prstGeom>
          </p:spPr>
        </p:pic>
        <p:pic>
          <p:nvPicPr>
            <p:cNvPr id="4" name="Picture 3"/>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3002452" y="5821507"/>
              <a:ext cx="2384448" cy="876181"/>
            </a:xfrm>
            <a:prstGeom prst="rect">
              <a:avLst/>
            </a:prstGeom>
          </p:spPr>
        </p:pic>
      </p:grpSp>
      <p:grpSp>
        <p:nvGrpSpPr>
          <p:cNvPr id="15" name="Group 14"/>
          <p:cNvGrpSpPr/>
          <p:nvPr userDrawn="1"/>
        </p:nvGrpSpPr>
        <p:grpSpPr>
          <a:xfrm>
            <a:off x="0" y="-1812"/>
            <a:ext cx="12192000" cy="546494"/>
            <a:chOff x="0" y="-1812"/>
            <a:chExt cx="9144000" cy="546494"/>
          </a:xfrm>
        </p:grpSpPr>
        <p:sp>
          <p:nvSpPr>
            <p:cNvPr id="10" name="TextBox 9"/>
            <p:cNvSpPr txBox="1"/>
            <p:nvPr userDrawn="1"/>
          </p:nvSpPr>
          <p:spPr>
            <a:xfrm>
              <a:off x="0" y="-1812"/>
              <a:ext cx="9144000" cy="546494"/>
            </a:xfrm>
            <a:prstGeom prst="rect">
              <a:avLst/>
            </a:prstGeom>
            <a:gradFill flip="none" rotWithShape="1">
              <a:gsLst>
                <a:gs pos="55000">
                  <a:srgbClr val="997DA3"/>
                </a:gs>
                <a:gs pos="0">
                  <a:srgbClr val="815D8D"/>
                </a:gs>
                <a:gs pos="100000">
                  <a:srgbClr val="AD98B6"/>
                </a:gs>
              </a:gsLst>
              <a:lin ang="16200000" scaled="1"/>
              <a:tileRect/>
            </a:gradFill>
          </p:spPr>
          <p:txBody>
            <a:bodyPr wrap="square" rtlCol="0" anchor="ctr" anchorCtr="0">
              <a:noAutofit/>
            </a:bodyPr>
            <a:lstStyle/>
            <a:p>
              <a:pPr algn="r"/>
              <a:endParaRPr lang="en-GB" sz="1200" b="1" dirty="0">
                <a:solidFill>
                  <a:schemeClr val="bg2"/>
                </a:solidFill>
              </a:endParaRPr>
            </a:p>
          </p:txBody>
        </p:sp>
        <p:sp>
          <p:nvSpPr>
            <p:cNvPr id="11" name="TextBox 10"/>
            <p:cNvSpPr txBox="1"/>
            <p:nvPr userDrawn="1"/>
          </p:nvSpPr>
          <p:spPr>
            <a:xfrm>
              <a:off x="5728447" y="162450"/>
              <a:ext cx="3050242" cy="255425"/>
            </a:xfrm>
            <a:prstGeom prst="rect">
              <a:avLst/>
            </a:prstGeom>
            <a:noFill/>
          </p:spPr>
          <p:txBody>
            <a:bodyPr wrap="square" rtlCol="0" anchor="ctr" anchorCtr="0">
              <a:noAutofit/>
            </a:bodyPr>
            <a:lstStyle/>
            <a:p>
              <a:pPr algn="r"/>
              <a:r>
                <a:rPr lang="en-GB" sz="1200" b="1" dirty="0">
                  <a:solidFill>
                    <a:schemeClr val="bg2"/>
                  </a:solidFill>
                </a:rPr>
                <a:t>NAP6: Perioperative Anaphylaxis   </a:t>
              </a:r>
            </a:p>
          </p:txBody>
        </p:sp>
      </p:grpSp>
    </p:spTree>
    <p:extLst>
      <p:ext uri="{BB962C8B-B14F-4D97-AF65-F5344CB8AC3E}">
        <p14:creationId xmlns:p14="http://schemas.microsoft.com/office/powerpoint/2010/main" val="10960506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Lst>
  <p:txStyles>
    <p:titleStyle>
      <a:lvl1pPr algn="l" defTabSz="457200" rtl="0" eaLnBrk="1" latinLnBrk="0" hangingPunct="1">
        <a:spcBef>
          <a:spcPct val="0"/>
        </a:spcBef>
        <a:buNone/>
        <a:defRPr sz="4400" kern="1200">
          <a:solidFill>
            <a:srgbClr val="50ABBF"/>
          </a:solidFill>
          <a:latin typeface="Century Gothic"/>
          <a:ea typeface="+mj-ea"/>
          <a:cs typeface="Century Gothic"/>
        </a:defRPr>
      </a:lvl1pPr>
    </p:titleStyle>
    <p:bodyStyle>
      <a:lvl1pPr marL="342900" indent="-342900" algn="l" defTabSz="457200" rtl="0" eaLnBrk="1" latinLnBrk="0" hangingPunct="1">
        <a:spcBef>
          <a:spcPct val="20000"/>
        </a:spcBef>
        <a:buClr>
          <a:srgbClr val="00A7B5"/>
        </a:buClr>
        <a:buFont typeface="Arial"/>
        <a:buChar char="•"/>
        <a:defRPr sz="3200" kern="1200">
          <a:solidFill>
            <a:srgbClr val="3F2A56"/>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rgbClr val="3F2A56"/>
          </a:solidFill>
          <a:latin typeface="Century Gothic"/>
          <a:ea typeface="+mn-ea"/>
          <a:cs typeface="Century Gothic"/>
        </a:defRPr>
      </a:lvl2pPr>
      <a:lvl3pPr marL="1143000" indent="-228600" algn="l" defTabSz="457200" rtl="0" eaLnBrk="1" latinLnBrk="0" hangingPunct="1">
        <a:spcBef>
          <a:spcPct val="20000"/>
        </a:spcBef>
        <a:buClr>
          <a:srgbClr val="00A7B5"/>
        </a:buClr>
        <a:buFont typeface="Arial"/>
        <a:buChar char="•"/>
        <a:defRPr sz="2400" kern="1200">
          <a:solidFill>
            <a:srgbClr val="3F2A56"/>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rgbClr val="3F2A56"/>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rgbClr val="3F2A56"/>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chart" Target="../charts/chart3.xml"/><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3.jpe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ww.nationalauditprojects.org.uk/NAP6Report"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niaa.org.uk/NAP6-Resource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0" y="-4373"/>
            <a:ext cx="12222996" cy="6862373"/>
          </a:xfrm>
          <a:prstGeom prst="rect">
            <a:avLst/>
          </a:prstGeom>
        </p:spPr>
      </p:pic>
      <p:sp>
        <p:nvSpPr>
          <p:cNvPr id="2" name="Title 1"/>
          <p:cNvSpPr>
            <a:spLocks noGrp="1"/>
          </p:cNvSpPr>
          <p:nvPr>
            <p:ph type="ctrTitle"/>
          </p:nvPr>
        </p:nvSpPr>
        <p:spPr>
          <a:xfrm>
            <a:off x="553616" y="2250532"/>
            <a:ext cx="8907258" cy="2578289"/>
          </a:xfrm>
        </p:spPr>
        <p:txBody>
          <a:bodyPr anchor="t">
            <a:normAutofit fontScale="90000"/>
          </a:bodyPr>
          <a:lstStyle/>
          <a:p>
            <a:r>
              <a:rPr lang="en-US" sz="4000" b="1" dirty="0">
                <a:solidFill>
                  <a:schemeClr val="bg1"/>
                </a:solidFill>
                <a:latin typeface="Semplicita Pro Semibold" panose="02000000000000000000" pitchFamily="50" charset="0"/>
              </a:rPr>
              <a:t>Anaesthesia, Surgery and </a:t>
            </a:r>
            <a:r>
              <a:rPr lang="en-US" sz="4000" b="1" dirty="0" smtClean="0">
                <a:solidFill>
                  <a:schemeClr val="bg1"/>
                </a:solidFill>
                <a:latin typeface="Semplicita Pro Semibold" panose="02000000000000000000" pitchFamily="50" charset="0"/>
              </a:rPr>
              <a:t/>
            </a:r>
            <a:br>
              <a:rPr lang="en-US" sz="4000" b="1" dirty="0" smtClean="0">
                <a:solidFill>
                  <a:schemeClr val="bg1"/>
                </a:solidFill>
                <a:latin typeface="Semplicita Pro Semibold" panose="02000000000000000000" pitchFamily="50" charset="0"/>
              </a:rPr>
            </a:br>
            <a:r>
              <a:rPr lang="en-US" sz="4000" b="1" dirty="0" smtClean="0">
                <a:solidFill>
                  <a:schemeClr val="bg1"/>
                </a:solidFill>
                <a:latin typeface="Semplicita Pro Semibold" panose="02000000000000000000" pitchFamily="50" charset="0"/>
              </a:rPr>
              <a:t>Life-Threatening </a:t>
            </a:r>
            <a:r>
              <a:rPr lang="en-US" sz="4000" b="1" dirty="0">
                <a:solidFill>
                  <a:schemeClr val="bg1"/>
                </a:solidFill>
                <a:latin typeface="Semplicita Pro Semibold" panose="02000000000000000000" pitchFamily="50" charset="0"/>
              </a:rPr>
              <a:t>Allergic Reactions</a:t>
            </a:r>
            <a:r>
              <a:rPr lang="en-US" sz="4000" dirty="0">
                <a:solidFill>
                  <a:schemeClr val="bg1"/>
                </a:solidFill>
                <a:latin typeface="Semplicita Pro Semibold" panose="02000000000000000000" pitchFamily="50" charset="0"/>
              </a:rPr>
              <a:t/>
            </a:r>
            <a:br>
              <a:rPr lang="en-US" sz="4000" dirty="0">
                <a:solidFill>
                  <a:schemeClr val="bg1"/>
                </a:solidFill>
                <a:latin typeface="Semplicita Pro Semibold" panose="02000000000000000000" pitchFamily="50" charset="0"/>
              </a:rPr>
            </a:br>
            <a:r>
              <a:rPr lang="en-US" sz="4000" dirty="0">
                <a:solidFill>
                  <a:schemeClr val="bg1"/>
                </a:solidFill>
                <a:latin typeface="Semplicita Pro Semibold" panose="02000000000000000000" pitchFamily="50" charset="0"/>
              </a:rPr>
              <a:t/>
            </a:r>
            <a:br>
              <a:rPr lang="en-US" sz="4000" dirty="0">
                <a:solidFill>
                  <a:schemeClr val="bg1"/>
                </a:solidFill>
                <a:latin typeface="Semplicita Pro Semibold" panose="02000000000000000000" pitchFamily="50" charset="0"/>
              </a:rPr>
            </a:br>
            <a:r>
              <a:rPr lang="en-US" sz="3100" dirty="0">
                <a:solidFill>
                  <a:schemeClr val="bg1"/>
                </a:solidFill>
              </a:rPr>
              <a:t>The 6</a:t>
            </a:r>
            <a:r>
              <a:rPr lang="en-US" sz="3100" baseline="30000" dirty="0">
                <a:solidFill>
                  <a:schemeClr val="bg1"/>
                </a:solidFill>
              </a:rPr>
              <a:t>th</a:t>
            </a:r>
            <a:r>
              <a:rPr lang="en-US" sz="3100" dirty="0">
                <a:solidFill>
                  <a:schemeClr val="bg1"/>
                </a:solidFill>
              </a:rPr>
              <a:t> National Audit Project: </a:t>
            </a:r>
            <a:r>
              <a:rPr lang="en-US" sz="3100" dirty="0" smtClean="0">
                <a:solidFill>
                  <a:schemeClr val="bg1"/>
                </a:solidFill>
              </a:rPr>
              <a:t/>
            </a:r>
            <a:br>
              <a:rPr lang="en-US" sz="3100" dirty="0" smtClean="0">
                <a:solidFill>
                  <a:schemeClr val="bg1"/>
                </a:solidFill>
              </a:rPr>
            </a:br>
            <a:r>
              <a:rPr lang="en-US" sz="3100" dirty="0" smtClean="0">
                <a:solidFill>
                  <a:schemeClr val="bg1"/>
                </a:solidFill>
              </a:rPr>
              <a:t>Perioperative </a:t>
            </a:r>
            <a:r>
              <a:rPr lang="en-US" sz="3100" dirty="0">
                <a:solidFill>
                  <a:schemeClr val="bg1"/>
                </a:solidFill>
              </a:rPr>
              <a:t>Anaphylaxis</a:t>
            </a:r>
            <a:br>
              <a:rPr lang="en-US" sz="3100" dirty="0">
                <a:solidFill>
                  <a:schemeClr val="bg1"/>
                </a:solidFill>
              </a:rPr>
            </a:br>
            <a:r>
              <a:rPr lang="en-US" sz="3100" dirty="0">
                <a:solidFill>
                  <a:schemeClr val="bg1"/>
                </a:solidFill>
              </a:rPr>
              <a:t/>
            </a:r>
            <a:br>
              <a:rPr lang="en-US" sz="3100" dirty="0">
                <a:solidFill>
                  <a:schemeClr val="bg1"/>
                </a:solidFill>
              </a:rPr>
            </a:br>
            <a:r>
              <a:rPr lang="en-US" sz="3100" dirty="0" smtClean="0">
                <a:solidFill>
                  <a:schemeClr val="bg1"/>
                </a:solidFill>
              </a:rPr>
              <a:t/>
            </a:r>
            <a:br>
              <a:rPr lang="en-US" sz="3100" dirty="0" smtClean="0">
                <a:solidFill>
                  <a:schemeClr val="bg1"/>
                </a:solidFill>
              </a:rPr>
            </a:br>
            <a:r>
              <a:rPr lang="en-US" sz="2200" dirty="0">
                <a:solidFill>
                  <a:schemeClr val="bg1"/>
                </a:solidFill>
              </a:rPr>
              <a:t/>
            </a:r>
            <a:br>
              <a:rPr lang="en-US" sz="2200" dirty="0">
                <a:solidFill>
                  <a:schemeClr val="bg1"/>
                </a:solidFill>
              </a:rPr>
            </a:br>
            <a:r>
              <a:rPr lang="en-US" sz="2200" dirty="0">
                <a:solidFill>
                  <a:schemeClr val="bg1"/>
                </a:solidFill>
              </a:rPr>
              <a:t/>
            </a:r>
            <a:br>
              <a:rPr lang="en-US" sz="2200" dirty="0">
                <a:solidFill>
                  <a:schemeClr val="bg1"/>
                </a:solidFill>
              </a:rPr>
            </a:br>
            <a:endParaRPr lang="en-US" sz="2200" dirty="0">
              <a:solidFill>
                <a:schemeClr val="bg1"/>
              </a:solidFill>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7368" y="490415"/>
            <a:ext cx="2301424" cy="1092267"/>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30655" y="563171"/>
            <a:ext cx="3392552" cy="90865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0062" y="1716832"/>
            <a:ext cx="4721290" cy="4721290"/>
          </a:xfrm>
          <a:prstGeom prst="rect">
            <a:avLst/>
          </a:prstGeom>
        </p:spPr>
      </p:pic>
      <p:sp>
        <p:nvSpPr>
          <p:cNvPr id="6" name="TextBox 5"/>
          <p:cNvSpPr txBox="1"/>
          <p:nvPr/>
        </p:nvSpPr>
        <p:spPr>
          <a:xfrm>
            <a:off x="553617" y="5401830"/>
            <a:ext cx="7677038" cy="1169551"/>
          </a:xfrm>
          <a:prstGeom prst="rect">
            <a:avLst/>
          </a:prstGeom>
          <a:noFill/>
        </p:spPr>
        <p:txBody>
          <a:bodyPr wrap="square" rtlCol="0">
            <a:spAutoFit/>
          </a:bodyPr>
          <a:lstStyle/>
          <a:p>
            <a:r>
              <a:rPr lang="en-US" dirty="0">
                <a:solidFill>
                  <a:schemeClr val="bg1"/>
                </a:solidFill>
              </a:rPr>
              <a:t>Slide set prepared by </a:t>
            </a:r>
            <a:endParaRPr lang="en-US" dirty="0" smtClean="0">
              <a:solidFill>
                <a:schemeClr val="bg1"/>
              </a:solidFill>
            </a:endParaRPr>
          </a:p>
          <a:p>
            <a:r>
              <a:rPr lang="en-US" dirty="0" smtClean="0">
                <a:solidFill>
                  <a:schemeClr val="bg1"/>
                </a:solidFill>
              </a:rPr>
              <a:t>Prof </a:t>
            </a:r>
            <a:r>
              <a:rPr lang="en-US" dirty="0">
                <a:solidFill>
                  <a:schemeClr val="bg1"/>
                </a:solidFill>
              </a:rPr>
              <a:t>Nigel </a:t>
            </a:r>
            <a:r>
              <a:rPr lang="en-US" dirty="0" smtClean="0">
                <a:solidFill>
                  <a:schemeClr val="bg1"/>
                </a:solidFill>
              </a:rPr>
              <a:t>Harper, Clinical </a:t>
            </a:r>
            <a:r>
              <a:rPr lang="en-US" dirty="0">
                <a:solidFill>
                  <a:schemeClr val="bg1"/>
                </a:solidFill>
              </a:rPr>
              <a:t>Lead </a:t>
            </a:r>
            <a:r>
              <a:rPr lang="en-US" dirty="0" smtClean="0">
                <a:solidFill>
                  <a:schemeClr val="bg1"/>
                </a:solidFill>
              </a:rPr>
              <a:t>NAP6</a:t>
            </a:r>
            <a:r>
              <a:rPr lang="en-US" dirty="0">
                <a:solidFill>
                  <a:schemeClr val="bg1"/>
                </a:solidFill>
              </a:rPr>
              <a:t/>
            </a:r>
            <a:br>
              <a:rPr lang="en-US" dirty="0">
                <a:solidFill>
                  <a:schemeClr val="bg1"/>
                </a:solidFill>
              </a:rPr>
            </a:br>
            <a:r>
              <a:rPr lang="en-US" sz="1600" dirty="0">
                <a:solidFill>
                  <a:schemeClr val="bg1"/>
                </a:solidFill>
              </a:rPr>
              <a:t>with thanks to all presenters at the NAP6 Launch meeting May 2018</a:t>
            </a:r>
            <a:r>
              <a:rPr lang="en-US" sz="2400" dirty="0">
                <a:solidFill>
                  <a:schemeClr val="bg1"/>
                </a:solidFill>
              </a:rPr>
              <a:t/>
            </a:r>
            <a:br>
              <a:rPr lang="en-US" sz="2400" dirty="0">
                <a:solidFill>
                  <a:schemeClr val="bg1"/>
                </a:solidFill>
              </a:rPr>
            </a:br>
            <a:endParaRPr lang="en-GB" dirty="0"/>
          </a:p>
        </p:txBody>
      </p:sp>
      <p:sp>
        <p:nvSpPr>
          <p:cNvPr id="9" name="TextBox 8"/>
          <p:cNvSpPr txBox="1"/>
          <p:nvPr/>
        </p:nvSpPr>
        <p:spPr>
          <a:xfrm>
            <a:off x="5753878" y="5927245"/>
            <a:ext cx="5702058" cy="369332"/>
          </a:xfrm>
          <a:prstGeom prst="rect">
            <a:avLst/>
          </a:prstGeom>
          <a:noFill/>
        </p:spPr>
        <p:txBody>
          <a:bodyPr wrap="square" rtlCol="0">
            <a:spAutoFit/>
          </a:bodyPr>
          <a:lstStyle/>
          <a:p>
            <a:pPr algn="r"/>
            <a:r>
              <a:rPr lang="en-US" b="1" dirty="0" smtClean="0">
                <a:solidFill>
                  <a:schemeClr val="bg1"/>
                </a:solidFill>
              </a:rPr>
              <a:t>V1 June 2018</a:t>
            </a:r>
            <a:endParaRPr lang="en-GB" b="1" dirty="0"/>
          </a:p>
        </p:txBody>
      </p:sp>
    </p:spTree>
    <p:extLst>
      <p:ext uri="{BB962C8B-B14F-4D97-AF65-F5344CB8AC3E}">
        <p14:creationId xmlns:p14="http://schemas.microsoft.com/office/powerpoint/2010/main" val="6767713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7B901-3685-4EE5-9FD4-1492C38618A6}"/>
              </a:ext>
            </a:extLst>
          </p:cNvPr>
          <p:cNvSpPr>
            <a:spLocks noGrp="1"/>
          </p:cNvSpPr>
          <p:nvPr>
            <p:ph type="title"/>
          </p:nvPr>
        </p:nvSpPr>
        <p:spPr/>
        <p:txBody>
          <a:bodyPr/>
          <a:lstStyle/>
          <a:p>
            <a:r>
              <a:rPr lang="en-GB" dirty="0"/>
              <a:t>Inclusion</a:t>
            </a:r>
          </a:p>
        </p:txBody>
      </p:sp>
      <p:sp>
        <p:nvSpPr>
          <p:cNvPr id="3" name="Content Placeholder 2">
            <a:extLst>
              <a:ext uri="{FF2B5EF4-FFF2-40B4-BE49-F238E27FC236}">
                <a16:creationId xmlns:a16="http://schemas.microsoft.com/office/drawing/2014/main" id="{5BBCEE31-54EE-40CE-87A7-DB465620F857}"/>
              </a:ext>
            </a:extLst>
          </p:cNvPr>
          <p:cNvSpPr>
            <a:spLocks noGrp="1"/>
          </p:cNvSpPr>
          <p:nvPr>
            <p:ph idx="1"/>
          </p:nvPr>
        </p:nvSpPr>
        <p:spPr>
          <a:xfrm>
            <a:off x="609600" y="1872056"/>
            <a:ext cx="5302884" cy="4148916"/>
          </a:xfrm>
        </p:spPr>
        <p:txBody>
          <a:bodyPr/>
          <a:lstStyle/>
          <a:p>
            <a:r>
              <a:rPr lang="en-GB" dirty="0"/>
              <a:t>Perioperative</a:t>
            </a:r>
          </a:p>
          <a:p>
            <a:pPr lvl="1"/>
            <a:r>
              <a:rPr lang="en-GB" dirty="0"/>
              <a:t>any case involving an anaesthetist and a procedure</a:t>
            </a:r>
          </a:p>
          <a:p>
            <a:pPr lvl="1"/>
            <a:r>
              <a:rPr lang="en-GB" dirty="0"/>
              <a:t>From time of first drug administration (including </a:t>
            </a:r>
            <a:r>
              <a:rPr lang="en-GB" dirty="0" err="1"/>
              <a:t>premed</a:t>
            </a:r>
            <a:r>
              <a:rPr lang="en-GB" dirty="0"/>
              <a:t>) to post-procedure transfer to ward or critical care</a:t>
            </a:r>
          </a:p>
        </p:txBody>
      </p:sp>
      <p:sp>
        <p:nvSpPr>
          <p:cNvPr id="5" name="Rectangle 4">
            <a:extLst>
              <a:ext uri="{FF2B5EF4-FFF2-40B4-BE49-F238E27FC236}">
                <a16:creationId xmlns:a16="http://schemas.microsoft.com/office/drawing/2014/main" id="{E2D35DC8-61EB-4449-978C-B89449040BD3}"/>
              </a:ext>
            </a:extLst>
          </p:cNvPr>
          <p:cNvSpPr/>
          <p:nvPr/>
        </p:nvSpPr>
        <p:spPr>
          <a:xfrm>
            <a:off x="77638" y="5555411"/>
            <a:ext cx="12042475" cy="130258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90154129-D1BF-40B3-A1CA-3E3A4A378230}"/>
              </a:ext>
            </a:extLst>
          </p:cNvPr>
          <p:cNvPicPr>
            <a:picLocks noChangeAspect="1"/>
          </p:cNvPicPr>
          <p:nvPr/>
        </p:nvPicPr>
        <p:blipFill>
          <a:blip r:embed="rId2"/>
          <a:stretch>
            <a:fillRect/>
          </a:stretch>
        </p:blipFill>
        <p:spPr>
          <a:xfrm>
            <a:off x="6015986" y="553792"/>
            <a:ext cx="5914758" cy="6304207"/>
          </a:xfrm>
          <a:prstGeom prst="rect">
            <a:avLst/>
          </a:prstGeom>
        </p:spPr>
      </p:pic>
      <p:sp>
        <p:nvSpPr>
          <p:cNvPr id="6" name="Rectangle 5">
            <a:extLst>
              <a:ext uri="{FF2B5EF4-FFF2-40B4-BE49-F238E27FC236}">
                <a16:creationId xmlns:a16="http://schemas.microsoft.com/office/drawing/2014/main" id="{4B3870E1-1B02-4E31-ABD5-2FE73D27BC32}"/>
              </a:ext>
            </a:extLst>
          </p:cNvPr>
          <p:cNvSpPr/>
          <p:nvPr/>
        </p:nvSpPr>
        <p:spPr>
          <a:xfrm>
            <a:off x="6159285" y="3043943"/>
            <a:ext cx="5591066" cy="3692759"/>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4841720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Process</a:t>
            </a:r>
          </a:p>
        </p:txBody>
      </p:sp>
      <p:sp>
        <p:nvSpPr>
          <p:cNvPr id="3" name="Content Placeholder 2"/>
          <p:cNvSpPr>
            <a:spLocks noGrp="1"/>
          </p:cNvSpPr>
          <p:nvPr>
            <p:ph idx="1"/>
          </p:nvPr>
        </p:nvSpPr>
        <p:spPr>
          <a:xfrm>
            <a:off x="609600" y="1487837"/>
            <a:ext cx="10829731" cy="4486837"/>
          </a:xfrm>
        </p:spPr>
        <p:txBody>
          <a:bodyPr>
            <a:normAutofit lnSpcReduction="10000"/>
          </a:bodyPr>
          <a:lstStyle/>
          <a:p>
            <a:r>
              <a:rPr lang="en-GB" sz="2000" dirty="0"/>
              <a:t>Multidisciplinary panel met monthly</a:t>
            </a:r>
          </a:p>
          <a:p>
            <a:r>
              <a:rPr lang="en-GB" sz="2000" dirty="0"/>
              <a:t>Anonymised to location, individuals and hospital</a:t>
            </a:r>
          </a:p>
          <a:p>
            <a:r>
              <a:rPr lang="en-GB" sz="2000" dirty="0"/>
              <a:t>Review in triplicate to minimise bias</a:t>
            </a:r>
          </a:p>
          <a:p>
            <a:r>
              <a:rPr lang="en-GB" sz="2000" dirty="0"/>
              <a:t>Guidelines for clinical management and investigation used to attribute quality measures (‘good’/’good and poor’/poor’)</a:t>
            </a:r>
          </a:p>
          <a:p>
            <a:pPr lvl="1"/>
            <a:r>
              <a:rPr lang="en-GB" sz="2000" dirty="0">
                <a:solidFill>
                  <a:schemeClr val="accent1"/>
                </a:solidFill>
              </a:rPr>
              <a:t>RC(UK) 2016: Management of Anaphylaxis</a:t>
            </a:r>
          </a:p>
          <a:p>
            <a:pPr lvl="1"/>
            <a:r>
              <a:rPr lang="en-GB" sz="2000" dirty="0">
                <a:solidFill>
                  <a:schemeClr val="accent1"/>
                </a:solidFill>
              </a:rPr>
              <a:t>European Resuscitation Council 2015: CPR</a:t>
            </a:r>
          </a:p>
          <a:p>
            <a:pPr lvl="1"/>
            <a:r>
              <a:rPr lang="en-GB" sz="2000" dirty="0">
                <a:solidFill>
                  <a:schemeClr val="accent1"/>
                </a:solidFill>
              </a:rPr>
              <a:t>AAGBI 2009: Management of Suspected Anaphylaxis</a:t>
            </a:r>
          </a:p>
          <a:p>
            <a:pPr lvl="1"/>
            <a:r>
              <a:rPr lang="en-GB" sz="2000" dirty="0">
                <a:solidFill>
                  <a:schemeClr val="accent1"/>
                </a:solidFill>
              </a:rPr>
              <a:t>British Society for Allergy and Clinical Immunology (BSACI) 2010: Guidelines on Investigation</a:t>
            </a:r>
          </a:p>
          <a:p>
            <a:pPr lvl="1"/>
            <a:r>
              <a:rPr lang="en-GB" sz="2000" dirty="0">
                <a:solidFill>
                  <a:schemeClr val="accent1"/>
                </a:solidFill>
              </a:rPr>
              <a:t>NICE Clinical Guidelines 134 and 183</a:t>
            </a:r>
          </a:p>
          <a:p>
            <a:r>
              <a:rPr lang="en-GB" sz="2000" dirty="0"/>
              <a:t>Panel identified culprit agent (where possible), probability and mechanism</a:t>
            </a:r>
          </a:p>
          <a:p>
            <a:r>
              <a:rPr lang="en-GB" sz="2000" dirty="0"/>
              <a:t>Assessed outcomes and severity of adverse sequelae </a:t>
            </a:r>
          </a:p>
          <a:p>
            <a:endParaRPr lang="en-GB" sz="2000" dirty="0"/>
          </a:p>
          <a:p>
            <a:endParaRPr lang="en-GB" dirty="0"/>
          </a:p>
        </p:txBody>
      </p:sp>
    </p:spTree>
    <p:extLst>
      <p:ext uri="{BB962C8B-B14F-4D97-AF65-F5344CB8AC3E}">
        <p14:creationId xmlns:p14="http://schemas.microsoft.com/office/powerpoint/2010/main" val="28106176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6493"/>
            <a:ext cx="11200108" cy="1143000"/>
          </a:xfrm>
        </p:spPr>
        <p:txBody>
          <a:bodyPr>
            <a:normAutofit/>
          </a:bodyPr>
          <a:lstStyle/>
          <a:p>
            <a:r>
              <a:rPr lang="en-GB" dirty="0"/>
              <a:t>Key </a:t>
            </a:r>
            <a:r>
              <a:rPr lang="en-GB" dirty="0" smtClean="0"/>
              <a:t>Findings: Clinical </a:t>
            </a:r>
            <a:r>
              <a:rPr lang="en-GB" dirty="0"/>
              <a:t>features</a:t>
            </a:r>
          </a:p>
        </p:txBody>
      </p:sp>
      <p:sp>
        <p:nvSpPr>
          <p:cNvPr id="3" name="Content Placeholder 2"/>
          <p:cNvSpPr>
            <a:spLocks noGrp="1"/>
          </p:cNvSpPr>
          <p:nvPr>
            <p:ph idx="1"/>
          </p:nvPr>
        </p:nvSpPr>
        <p:spPr>
          <a:xfrm>
            <a:off x="609600" y="1689493"/>
            <a:ext cx="10164147" cy="4148916"/>
          </a:xfrm>
        </p:spPr>
        <p:txBody>
          <a:bodyPr>
            <a:normAutofit/>
          </a:bodyPr>
          <a:lstStyle/>
          <a:p>
            <a:r>
              <a:rPr lang="en-GB" sz="2000" dirty="0"/>
              <a:t>Overall incidence estimated at 1:10,000 anaesthetics</a:t>
            </a:r>
          </a:p>
          <a:p>
            <a:r>
              <a:rPr lang="en-GB" sz="2000" dirty="0"/>
              <a:t>Severe hypotension was present in all cases</a:t>
            </a:r>
          </a:p>
          <a:p>
            <a:r>
              <a:rPr lang="en-GB" sz="2000" dirty="0"/>
              <a:t>Anaphylaxis presented within 10 minutes of exposure to the culprit agent in 83% of cases </a:t>
            </a:r>
          </a:p>
          <a:p>
            <a:r>
              <a:rPr lang="en-GB" sz="2000" dirty="0"/>
              <a:t>Anaphylaxis caused by chlorhexidine and Patent Blue dye had a slower onset </a:t>
            </a:r>
          </a:p>
          <a:p>
            <a:r>
              <a:rPr lang="en-GB" sz="2000" dirty="0"/>
              <a:t>Skin signs were uncommon in the more severe cases of anaphylaxis, sometimes only occurring after resuscitation </a:t>
            </a:r>
          </a:p>
          <a:p>
            <a:r>
              <a:rPr lang="en-GB" sz="2000" dirty="0"/>
              <a:t>The first clinical feature with </a:t>
            </a:r>
            <a:r>
              <a:rPr lang="en-GB" sz="2000" dirty="0" err="1"/>
              <a:t>suxamethonium</a:t>
            </a:r>
            <a:r>
              <a:rPr lang="en-GB" sz="2000" dirty="0"/>
              <a:t>-anaphylaxis was usually bronchospasm </a:t>
            </a:r>
          </a:p>
          <a:p>
            <a:r>
              <a:rPr lang="en-GB" sz="2000" dirty="0"/>
              <a:t>Perioperative anaphylaxis can present as isolated organ system involvement</a:t>
            </a:r>
          </a:p>
          <a:p>
            <a:endParaRPr lang="en-GB" sz="2000" dirty="0"/>
          </a:p>
        </p:txBody>
      </p:sp>
    </p:spTree>
    <p:extLst>
      <p:ext uri="{BB962C8B-B14F-4D97-AF65-F5344CB8AC3E}">
        <p14:creationId xmlns:p14="http://schemas.microsoft.com/office/powerpoint/2010/main" val="39069070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6493"/>
            <a:ext cx="11200108" cy="1143000"/>
          </a:xfrm>
        </p:spPr>
        <p:txBody>
          <a:bodyPr>
            <a:normAutofit/>
          </a:bodyPr>
          <a:lstStyle/>
          <a:p>
            <a:r>
              <a:rPr lang="en-GB" dirty="0"/>
              <a:t>Key </a:t>
            </a:r>
            <a:r>
              <a:rPr lang="en-GB" dirty="0" smtClean="0"/>
              <a:t>Findings: Clinical </a:t>
            </a:r>
            <a:r>
              <a:rPr lang="en-GB" dirty="0"/>
              <a:t>management  </a:t>
            </a:r>
          </a:p>
        </p:txBody>
      </p:sp>
      <p:sp>
        <p:nvSpPr>
          <p:cNvPr id="3" name="Content Placeholder 2"/>
          <p:cNvSpPr>
            <a:spLocks noGrp="1"/>
          </p:cNvSpPr>
          <p:nvPr>
            <p:ph idx="1"/>
          </p:nvPr>
        </p:nvSpPr>
        <p:spPr>
          <a:xfrm>
            <a:off x="609600" y="1689493"/>
            <a:ext cx="10338318" cy="4148916"/>
          </a:xfrm>
        </p:spPr>
        <p:txBody>
          <a:bodyPr>
            <a:normAutofit/>
          </a:bodyPr>
          <a:lstStyle/>
          <a:p>
            <a:r>
              <a:rPr lang="en-GB" sz="2000" dirty="0"/>
              <a:t>All patients were resuscitated by an anaesthetist of appropriate grade, and recognition of a critical event was prompt</a:t>
            </a:r>
          </a:p>
          <a:p>
            <a:r>
              <a:rPr lang="en-GB" sz="2000" dirty="0"/>
              <a:t>When cardiac compressions were indicated there was delay starting them in more than half of cases</a:t>
            </a:r>
          </a:p>
          <a:p>
            <a:pPr lvl="1"/>
            <a:r>
              <a:rPr lang="en-GB" sz="1800" dirty="0"/>
              <a:t>Published evidence and expert advice strongly suggests that cardiac  compressions should be started immediately if the systolic blood pressure is &lt; 50mm Hg (adults). Patients in this category were judged to be Grade 4</a:t>
            </a:r>
          </a:p>
          <a:p>
            <a:r>
              <a:rPr lang="en-GB" sz="2000" dirty="0"/>
              <a:t>IV fluid administration was inadequate in one in five cases. Median (range) IV fluid volume administered (all cases):</a:t>
            </a:r>
          </a:p>
          <a:p>
            <a:pPr lvl="1"/>
            <a:r>
              <a:rPr lang="en-GB" sz="1800" dirty="0"/>
              <a:t>First hour 1L (0.1-5L)</a:t>
            </a:r>
          </a:p>
          <a:p>
            <a:pPr lvl="1"/>
            <a:r>
              <a:rPr lang="en-GB" sz="1800" dirty="0"/>
              <a:t>Subsequent 2 hours 1L (0.1-3L)</a:t>
            </a:r>
          </a:p>
          <a:p>
            <a:pPr lvl="1"/>
            <a:r>
              <a:rPr lang="en-GB" sz="1800" dirty="0"/>
              <a:t>Hours 3 </a:t>
            </a:r>
            <a:r>
              <a:rPr lang="mr-IN" sz="1800" dirty="0"/>
              <a:t>–</a:t>
            </a:r>
            <a:r>
              <a:rPr lang="en-GB" sz="1800" dirty="0"/>
              <a:t> 5 0.5L (0.1-.5L)</a:t>
            </a:r>
          </a:p>
        </p:txBody>
      </p:sp>
    </p:spTree>
    <p:extLst>
      <p:ext uri="{BB962C8B-B14F-4D97-AF65-F5344CB8AC3E}">
        <p14:creationId xmlns:p14="http://schemas.microsoft.com/office/powerpoint/2010/main" val="21276561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Key </a:t>
            </a:r>
            <a:r>
              <a:rPr lang="en-GB" dirty="0" smtClean="0"/>
              <a:t>Findings: Trigger </a:t>
            </a:r>
            <a:r>
              <a:rPr lang="en-GB" dirty="0"/>
              <a:t>agents and investigations</a:t>
            </a:r>
          </a:p>
        </p:txBody>
      </p:sp>
      <p:sp>
        <p:nvSpPr>
          <p:cNvPr id="3" name="Content Placeholder 2"/>
          <p:cNvSpPr>
            <a:spLocks noGrp="1"/>
          </p:cNvSpPr>
          <p:nvPr>
            <p:ph idx="1"/>
          </p:nvPr>
        </p:nvSpPr>
        <p:spPr>
          <a:xfrm>
            <a:off x="352345" y="1872058"/>
            <a:ext cx="10282177" cy="3730091"/>
          </a:xfrm>
        </p:spPr>
        <p:txBody>
          <a:bodyPr>
            <a:normAutofit/>
          </a:bodyPr>
          <a:lstStyle/>
          <a:p>
            <a:pPr>
              <a:buFont typeface="Arial" charset="0"/>
              <a:buChar char="•"/>
            </a:pPr>
            <a:r>
              <a:rPr lang="en-GB" sz="2000" dirty="0">
                <a:solidFill>
                  <a:schemeClr val="accent1"/>
                </a:solidFill>
              </a:rPr>
              <a:t>Most common trigger agents:</a:t>
            </a:r>
          </a:p>
          <a:p>
            <a:pPr marL="457200" lvl="1" indent="0">
              <a:spcAft>
                <a:spcPts val="600"/>
              </a:spcAft>
              <a:buNone/>
            </a:pPr>
            <a:r>
              <a:rPr lang="en-GB" sz="2000" b="1" dirty="0">
                <a:solidFill>
                  <a:schemeClr val="accent1"/>
                </a:solidFill>
              </a:rPr>
              <a:t>1) Antibiotics  2</a:t>
            </a:r>
            <a:r>
              <a:rPr lang="en-GB" sz="2000" b="1" dirty="0" smtClean="0">
                <a:solidFill>
                  <a:schemeClr val="accent1"/>
                </a:solidFill>
              </a:rPr>
              <a:t>) NMBAs  </a:t>
            </a:r>
            <a:r>
              <a:rPr lang="en-GB" sz="2000" b="1" dirty="0">
                <a:solidFill>
                  <a:schemeClr val="accent1"/>
                </a:solidFill>
              </a:rPr>
              <a:t>3)chlorhexidine, 4) Patent Blue dye</a:t>
            </a:r>
          </a:p>
          <a:p>
            <a:pPr>
              <a:buFont typeface="Arial" charset="0"/>
              <a:buChar char="•"/>
            </a:pPr>
            <a:r>
              <a:rPr lang="en-GB" sz="2000" dirty="0">
                <a:solidFill>
                  <a:schemeClr val="accent1"/>
                </a:solidFill>
              </a:rPr>
              <a:t>Highest incidence /100,000 exposures:</a:t>
            </a:r>
          </a:p>
          <a:p>
            <a:pPr marL="457200" lvl="1" indent="0">
              <a:spcAft>
                <a:spcPts val="600"/>
              </a:spcAft>
              <a:buNone/>
            </a:pPr>
            <a:r>
              <a:rPr lang="en-GB" sz="2000" b="1" dirty="0" smtClean="0">
                <a:solidFill>
                  <a:schemeClr val="accent1"/>
                </a:solidFill>
              </a:rPr>
              <a:t>1) </a:t>
            </a:r>
            <a:r>
              <a:rPr lang="en-GB" sz="2000" b="1" dirty="0" err="1" smtClean="0">
                <a:solidFill>
                  <a:schemeClr val="accent1"/>
                </a:solidFill>
              </a:rPr>
              <a:t>teicoplanin</a:t>
            </a:r>
            <a:r>
              <a:rPr lang="en-GB" sz="2000" b="1" dirty="0">
                <a:solidFill>
                  <a:schemeClr val="accent1"/>
                </a:solidFill>
              </a:rPr>
              <a:t>, 2) Patent Blue dye, 3) </a:t>
            </a:r>
            <a:r>
              <a:rPr lang="en-GB" sz="2000" b="1" dirty="0" err="1">
                <a:solidFill>
                  <a:schemeClr val="accent1"/>
                </a:solidFill>
              </a:rPr>
              <a:t>suxamethonium</a:t>
            </a:r>
            <a:r>
              <a:rPr lang="en-GB" sz="2000" b="1" dirty="0">
                <a:solidFill>
                  <a:schemeClr val="accent1"/>
                </a:solidFill>
              </a:rPr>
              <a:t>, 4) co-</a:t>
            </a:r>
            <a:r>
              <a:rPr lang="en-GB" sz="2000" b="1" dirty="0" err="1">
                <a:solidFill>
                  <a:schemeClr val="accent1"/>
                </a:solidFill>
              </a:rPr>
              <a:t>amoxiclav</a:t>
            </a:r>
            <a:endParaRPr lang="en-GB" sz="2000" b="1" dirty="0">
              <a:solidFill>
                <a:schemeClr val="accent1"/>
              </a:solidFill>
            </a:endParaRPr>
          </a:p>
          <a:p>
            <a:pPr marL="514350" indent="-457200">
              <a:spcAft>
                <a:spcPts val="600"/>
              </a:spcAft>
              <a:buFont typeface="Arial" charset="0"/>
              <a:buChar char="•"/>
            </a:pPr>
            <a:r>
              <a:rPr lang="en-GB" sz="2000" dirty="0">
                <a:solidFill>
                  <a:schemeClr val="accent1"/>
                </a:solidFill>
              </a:rPr>
              <a:t>Average clinic waiting </a:t>
            </a:r>
            <a:r>
              <a:rPr lang="en-GB" sz="2000" dirty="0" smtClean="0">
                <a:solidFill>
                  <a:schemeClr val="accent1"/>
                </a:solidFill>
              </a:rPr>
              <a:t>time </a:t>
            </a:r>
            <a:r>
              <a:rPr lang="en-GB" sz="2000" b="1" dirty="0" smtClean="0">
                <a:solidFill>
                  <a:schemeClr val="accent1"/>
                </a:solidFill>
              </a:rPr>
              <a:t>101 </a:t>
            </a:r>
            <a:r>
              <a:rPr lang="en-GB" sz="2000" b="1" dirty="0">
                <a:solidFill>
                  <a:schemeClr val="accent1"/>
                </a:solidFill>
              </a:rPr>
              <a:t>days </a:t>
            </a:r>
            <a:r>
              <a:rPr lang="en-GB" sz="2000" dirty="0">
                <a:solidFill>
                  <a:schemeClr val="accent1"/>
                </a:solidFill>
              </a:rPr>
              <a:t>(up to 450 days). Only16% seen within the ideal six weeks; 23% breached the national UK 18-week target for first appointments, and 7% waited longer than six months</a:t>
            </a:r>
          </a:p>
          <a:p>
            <a:pPr marL="514350" indent="-457200">
              <a:buFont typeface="Arial" charset="0"/>
              <a:buChar char="•"/>
            </a:pPr>
            <a:r>
              <a:rPr lang="en-GB" sz="2000" dirty="0">
                <a:solidFill>
                  <a:schemeClr val="accent1"/>
                </a:solidFill>
              </a:rPr>
              <a:t>Clinic investigations adhered fully to AAGBI guidance in 32% and to BSACI guidance in only17%, mainly failing to test for all potential culprits and providing poor communication </a:t>
            </a:r>
            <a:endParaRPr lang="en-GB" sz="2300" dirty="0">
              <a:solidFill>
                <a:schemeClr val="accent1"/>
              </a:solidFill>
            </a:endParaRPr>
          </a:p>
          <a:p>
            <a:endParaRPr lang="en-GB"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5486" y="1640721"/>
            <a:ext cx="1653840" cy="1994972"/>
          </a:xfrm>
          <a:prstGeom prst="rect">
            <a:avLst/>
          </a:prstGeom>
        </p:spPr>
      </p:pic>
    </p:spTree>
    <p:extLst>
      <p:ext uri="{BB962C8B-B14F-4D97-AF65-F5344CB8AC3E}">
        <p14:creationId xmlns:p14="http://schemas.microsoft.com/office/powerpoint/2010/main" val="17962249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21779"/>
            <a:ext cx="10972800" cy="1143000"/>
          </a:xfrm>
        </p:spPr>
        <p:txBody>
          <a:bodyPr/>
          <a:lstStyle/>
          <a:p>
            <a:r>
              <a:rPr lang="en-US" dirty="0"/>
              <a:t>Key </a:t>
            </a:r>
            <a:r>
              <a:rPr lang="en-US" dirty="0" smtClean="0"/>
              <a:t>Findings: Antibiotics </a:t>
            </a:r>
            <a:r>
              <a:rPr lang="en-US" dirty="0"/>
              <a:t>1</a:t>
            </a:r>
          </a:p>
        </p:txBody>
      </p:sp>
      <p:sp>
        <p:nvSpPr>
          <p:cNvPr id="3" name="Content Placeholder 2"/>
          <p:cNvSpPr>
            <a:spLocks noGrp="1"/>
          </p:cNvSpPr>
          <p:nvPr>
            <p:ph idx="1"/>
          </p:nvPr>
        </p:nvSpPr>
        <p:spPr>
          <a:xfrm>
            <a:off x="609600" y="1664779"/>
            <a:ext cx="10972800" cy="4496972"/>
          </a:xfrm>
        </p:spPr>
        <p:txBody>
          <a:bodyPr>
            <a:normAutofit/>
          </a:bodyPr>
          <a:lstStyle/>
          <a:p>
            <a:pPr lvl="0"/>
            <a:r>
              <a:rPr lang="en-GB" sz="2000" dirty="0"/>
              <a:t>Antibiotics most common cause of perioperative anaphylaxis in UK</a:t>
            </a:r>
          </a:p>
          <a:p>
            <a:pPr lvl="1"/>
            <a:r>
              <a:rPr lang="en-GB" sz="2000" dirty="0"/>
              <a:t>35% of all cases (NMBAs ≈25% of cases)</a:t>
            </a:r>
          </a:p>
          <a:p>
            <a:pPr lvl="0"/>
            <a:r>
              <a:rPr lang="en-GB" sz="2000" dirty="0"/>
              <a:t>Antibiotic anaphylaxis in 5.15 per 100,000 patients /</a:t>
            </a:r>
            <a:r>
              <a:rPr lang="en-GB" sz="2000" dirty="0" err="1"/>
              <a:t>yr</a:t>
            </a:r>
            <a:r>
              <a:rPr lang="en-GB" sz="2000" dirty="0"/>
              <a:t> receiving at least one antibiotic perioperatively </a:t>
            </a:r>
          </a:p>
          <a:p>
            <a:pPr lvl="1"/>
            <a:r>
              <a:rPr lang="en-GB" sz="2000" dirty="0"/>
              <a:t>3.96 per 100,000 antibiotic administrations /</a:t>
            </a:r>
            <a:r>
              <a:rPr lang="en-GB" sz="2000" dirty="0" err="1"/>
              <a:t>yr</a:t>
            </a:r>
            <a:r>
              <a:rPr lang="en-GB" sz="2000" dirty="0"/>
              <a:t> develop antibiotic anaphylaxis</a:t>
            </a:r>
          </a:p>
          <a:p>
            <a:pPr lvl="0"/>
            <a:r>
              <a:rPr lang="en-GB" sz="2000" dirty="0"/>
              <a:t>Co-</a:t>
            </a:r>
            <a:r>
              <a:rPr lang="en-GB" sz="2000" dirty="0" err="1"/>
              <a:t>amoxiclav</a:t>
            </a:r>
            <a:r>
              <a:rPr lang="en-GB" sz="2000" dirty="0"/>
              <a:t> caused17.3% and </a:t>
            </a:r>
            <a:r>
              <a:rPr lang="en-GB" sz="2000" dirty="0" err="1"/>
              <a:t>teicoplanin</a:t>
            </a:r>
            <a:r>
              <a:rPr lang="en-GB" sz="2000" dirty="0"/>
              <a:t> 13.5% of the 35% total </a:t>
            </a:r>
            <a:r>
              <a:rPr lang="en-GB" sz="2000" dirty="0" err="1"/>
              <a:t>ie</a:t>
            </a:r>
            <a:r>
              <a:rPr lang="en-GB" sz="2000" dirty="0"/>
              <a:t> 89% of all cases</a:t>
            </a:r>
          </a:p>
          <a:p>
            <a:pPr lvl="0"/>
            <a:r>
              <a:rPr lang="en-GB" sz="2000" dirty="0"/>
              <a:t>Perioperative anaphylaxis incidence:</a:t>
            </a:r>
          </a:p>
          <a:p>
            <a:pPr lvl="1"/>
            <a:r>
              <a:rPr lang="en-GB" sz="2000" dirty="0"/>
              <a:t>Teicoplanin -16.39 per 100,000 administrations /</a:t>
            </a:r>
            <a:r>
              <a:rPr lang="en-GB" sz="2000" dirty="0" err="1"/>
              <a:t>yr</a:t>
            </a:r>
            <a:r>
              <a:rPr lang="en-GB" sz="2000" dirty="0"/>
              <a:t>, ie16-fold that of cefuroxime</a:t>
            </a:r>
          </a:p>
          <a:p>
            <a:pPr lvl="1"/>
            <a:r>
              <a:rPr lang="en-GB" sz="2000" dirty="0"/>
              <a:t>Co-amoxiclav -8.64 per 100,000 administrations /</a:t>
            </a:r>
            <a:r>
              <a:rPr lang="en-GB" sz="2000" dirty="0" err="1"/>
              <a:t>yr</a:t>
            </a:r>
            <a:r>
              <a:rPr lang="en-GB" sz="2000" dirty="0"/>
              <a:t> </a:t>
            </a:r>
            <a:r>
              <a:rPr lang="en-GB" sz="2000" dirty="0" err="1"/>
              <a:t>ie</a:t>
            </a:r>
            <a:r>
              <a:rPr lang="en-GB" sz="2000" dirty="0"/>
              <a:t> 9-fold that of cefuroxime</a:t>
            </a:r>
          </a:p>
          <a:p>
            <a:pPr lvl="1"/>
            <a:r>
              <a:rPr lang="en-GB" sz="2000" dirty="0"/>
              <a:t>vancomycin was 3</a:t>
            </a:r>
            <a:r>
              <a:rPr lang="en-GB" sz="2000" baseline="30000" dirty="0"/>
              <a:t>rd </a:t>
            </a:r>
            <a:r>
              <a:rPr lang="en-GB" sz="2000" dirty="0"/>
              <a:t>and piperacillin-</a:t>
            </a:r>
            <a:r>
              <a:rPr lang="en-GB" sz="2000" dirty="0" err="1"/>
              <a:t>tazobactam</a:t>
            </a:r>
            <a:r>
              <a:rPr lang="en-GB" sz="2000" dirty="0"/>
              <a:t> 4</a:t>
            </a:r>
            <a:r>
              <a:rPr lang="en-GB" sz="2000" baseline="30000" dirty="0"/>
              <a:t>th</a:t>
            </a:r>
            <a:r>
              <a:rPr lang="en-GB" sz="2000" dirty="0"/>
              <a:t> place - distant</a:t>
            </a:r>
          </a:p>
        </p:txBody>
      </p:sp>
    </p:spTree>
    <p:extLst>
      <p:ext uri="{BB962C8B-B14F-4D97-AF65-F5344CB8AC3E}">
        <p14:creationId xmlns:p14="http://schemas.microsoft.com/office/powerpoint/2010/main" val="18065125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21779"/>
            <a:ext cx="10972800" cy="1143000"/>
          </a:xfrm>
        </p:spPr>
        <p:txBody>
          <a:bodyPr/>
          <a:lstStyle/>
          <a:p>
            <a:r>
              <a:rPr lang="en-US" dirty="0"/>
              <a:t>Key </a:t>
            </a:r>
            <a:r>
              <a:rPr lang="en-US" dirty="0" smtClean="0"/>
              <a:t>Findings: Antibiotics </a:t>
            </a:r>
            <a:r>
              <a:rPr lang="en-US" dirty="0"/>
              <a:t>2</a:t>
            </a:r>
          </a:p>
        </p:txBody>
      </p:sp>
      <p:sp>
        <p:nvSpPr>
          <p:cNvPr id="3" name="Content Placeholder 2"/>
          <p:cNvSpPr>
            <a:spLocks noGrp="1"/>
          </p:cNvSpPr>
          <p:nvPr>
            <p:ph idx="1"/>
          </p:nvPr>
        </p:nvSpPr>
        <p:spPr>
          <a:xfrm>
            <a:off x="609600" y="1545219"/>
            <a:ext cx="11016343" cy="4496972"/>
          </a:xfrm>
        </p:spPr>
        <p:txBody>
          <a:bodyPr>
            <a:normAutofit/>
          </a:bodyPr>
          <a:lstStyle/>
          <a:p>
            <a:pPr lvl="0"/>
            <a:r>
              <a:rPr lang="en-GB" sz="2000" dirty="0"/>
              <a:t>Most common first clinical feature was hypotension - 42% of all antibiotic cases</a:t>
            </a:r>
          </a:p>
          <a:p>
            <a:pPr lvl="1"/>
            <a:r>
              <a:rPr lang="en-GB" sz="2000" dirty="0"/>
              <a:t>presented within 5 min of exposure in 76% of cases</a:t>
            </a:r>
          </a:p>
          <a:p>
            <a:pPr lvl="0"/>
            <a:r>
              <a:rPr lang="en-GB" sz="2000" dirty="0"/>
              <a:t>Two fifths of the patients with a pre-operative history of penicillin allergy reacted to </a:t>
            </a:r>
            <a:r>
              <a:rPr lang="en-GB" sz="2000" dirty="0" err="1"/>
              <a:t>teicoplanin</a:t>
            </a:r>
            <a:endParaRPr lang="en-GB" sz="2000" dirty="0"/>
          </a:p>
          <a:p>
            <a:pPr lvl="0"/>
            <a:r>
              <a:rPr lang="en-GB" sz="2000" dirty="0"/>
              <a:t>Allergy clinics did not identify the antibiotic culprits in 25% cases due to incomplete investigations </a:t>
            </a:r>
            <a:r>
              <a:rPr lang="en-GB" sz="2000" dirty="0" smtClean="0"/>
              <a:t>i.e.</a:t>
            </a:r>
            <a:endParaRPr lang="en-GB" sz="2000" dirty="0"/>
          </a:p>
          <a:p>
            <a:pPr lvl="1"/>
            <a:r>
              <a:rPr lang="en-GB" sz="2000" dirty="0"/>
              <a:t>skin tests and drug provocation challenges</a:t>
            </a:r>
          </a:p>
          <a:p>
            <a:pPr lvl="1"/>
            <a:r>
              <a:rPr lang="en-GB" sz="2000" dirty="0"/>
              <a:t>In two thirds of cases inappropriate advice on future avoidance was given by allergy clinics</a:t>
            </a:r>
          </a:p>
          <a:p>
            <a:r>
              <a:rPr lang="en-GB" sz="2000" dirty="0"/>
              <a:t>Allergy clinics may be underdiagnosing antibiotic allergy, potentially placing patients at risk </a:t>
            </a:r>
            <a:endParaRPr lang="en-US" sz="2000" dirty="0"/>
          </a:p>
        </p:txBody>
      </p:sp>
    </p:spTree>
    <p:extLst>
      <p:ext uri="{BB962C8B-B14F-4D97-AF65-F5344CB8AC3E}">
        <p14:creationId xmlns:p14="http://schemas.microsoft.com/office/powerpoint/2010/main" val="1698397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idx="1"/>
          </p:nvPr>
        </p:nvSpPr>
        <p:spPr>
          <a:xfrm>
            <a:off x="7066384" y="2208283"/>
            <a:ext cx="4764832" cy="2843208"/>
          </a:xfrm>
        </p:spPr>
        <p:txBody>
          <a:bodyPr>
            <a:normAutofit/>
          </a:bodyPr>
          <a:lstStyle/>
          <a:p>
            <a:r>
              <a:rPr lang="en-US" sz="1800" dirty="0" err="1">
                <a:solidFill>
                  <a:schemeClr val="accent1"/>
                </a:solidFill>
              </a:rPr>
              <a:t>Suxamethonum</a:t>
            </a:r>
            <a:r>
              <a:rPr lang="en-US" sz="1800" dirty="0">
                <a:solidFill>
                  <a:schemeClr val="accent1"/>
                </a:solidFill>
              </a:rPr>
              <a:t> clearly higher risk</a:t>
            </a:r>
          </a:p>
          <a:p>
            <a:r>
              <a:rPr lang="en-US" sz="1800" dirty="0" err="1">
                <a:solidFill>
                  <a:schemeClr val="accent1"/>
                </a:solidFill>
              </a:rPr>
              <a:t>Rocuronium</a:t>
            </a:r>
            <a:r>
              <a:rPr lang="en-US" sz="1800" dirty="0">
                <a:solidFill>
                  <a:schemeClr val="accent1"/>
                </a:solidFill>
              </a:rPr>
              <a:t> v </a:t>
            </a:r>
            <a:r>
              <a:rPr lang="en-US" sz="1800" dirty="0" err="1">
                <a:solidFill>
                  <a:schemeClr val="accent1"/>
                </a:solidFill>
              </a:rPr>
              <a:t>atracurium</a:t>
            </a:r>
            <a:r>
              <a:rPr lang="en-US" sz="1800" dirty="0">
                <a:solidFill>
                  <a:schemeClr val="accent1"/>
                </a:solidFill>
              </a:rPr>
              <a:t> less clear due to wide 95% Confidence Intervals</a:t>
            </a:r>
          </a:p>
          <a:p>
            <a:endParaRPr lang="en-US" sz="1800" dirty="0">
              <a:solidFill>
                <a:schemeClr val="accent1"/>
              </a:solidFill>
            </a:endParaRPr>
          </a:p>
          <a:p>
            <a:pPr marL="0" indent="0">
              <a:spcBef>
                <a:spcPts val="0"/>
              </a:spcBef>
              <a:buNone/>
            </a:pPr>
            <a:r>
              <a:rPr lang="en-US" sz="1800" dirty="0">
                <a:solidFill>
                  <a:schemeClr val="accent1"/>
                </a:solidFill>
              </a:rPr>
              <a:t>	</a:t>
            </a:r>
            <a:r>
              <a:rPr lang="is-IS" sz="1800" dirty="0">
                <a:solidFill>
                  <a:schemeClr val="accent1"/>
                </a:solidFill>
              </a:rPr>
              <a:t>Sux:		1 in 5, 368 – 1 in 16, 473 </a:t>
            </a:r>
            <a:endParaRPr lang="en-US" sz="1800" dirty="0">
              <a:solidFill>
                <a:schemeClr val="accent1"/>
              </a:solidFill>
            </a:endParaRPr>
          </a:p>
          <a:p>
            <a:pPr marL="0" indent="0">
              <a:spcBef>
                <a:spcPts val="0"/>
              </a:spcBef>
              <a:buNone/>
            </a:pPr>
            <a:r>
              <a:rPr lang="en-US" sz="1800" dirty="0">
                <a:solidFill>
                  <a:schemeClr val="accent1"/>
                </a:solidFill>
              </a:rPr>
              <a:t>	Roc:	</a:t>
            </a:r>
            <a:r>
              <a:rPr lang="is-IS" sz="1800" dirty="0">
                <a:solidFill>
                  <a:schemeClr val="accent1"/>
                </a:solidFill>
              </a:rPr>
              <a:t>1 in 11, 686 – 1 in 25, 799</a:t>
            </a:r>
          </a:p>
          <a:p>
            <a:pPr marL="0" indent="0">
              <a:spcBef>
                <a:spcPts val="0"/>
              </a:spcBef>
              <a:buNone/>
            </a:pPr>
            <a:r>
              <a:rPr lang="is-IS" sz="1800" dirty="0">
                <a:solidFill>
                  <a:schemeClr val="accent1"/>
                </a:solidFill>
              </a:rPr>
              <a:t>	Atra: 	1 in 16, 069 – 1 in 38, 034 </a:t>
            </a:r>
            <a:r>
              <a:rPr lang="en-US" sz="1800" dirty="0">
                <a:solidFill>
                  <a:schemeClr val="accent1"/>
                </a:solidFill>
              </a:rPr>
              <a:t> </a:t>
            </a:r>
          </a:p>
          <a:p>
            <a:endParaRPr lang="en-US" dirty="0"/>
          </a:p>
          <a:p>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2516092862"/>
              </p:ext>
            </p:extLst>
          </p:nvPr>
        </p:nvGraphicFramePr>
        <p:xfrm>
          <a:off x="715347" y="1553060"/>
          <a:ext cx="5965371" cy="4153654"/>
        </p:xfrm>
        <a:graphic>
          <a:graphicData uri="http://schemas.openxmlformats.org/drawingml/2006/table">
            <a:tbl>
              <a:tblPr firstRow="1" firstCol="1" bandRow="1">
                <a:tableStyleId>{5C22544A-7EE6-4342-B048-85BDC9FD1C3A}</a:tableStyleId>
              </a:tblPr>
              <a:tblGrid>
                <a:gridCol w="1830643">
                  <a:extLst>
                    <a:ext uri="{9D8B030D-6E8A-4147-A177-3AD203B41FA5}">
                      <a16:colId xmlns:a16="http://schemas.microsoft.com/office/drawing/2014/main" val="20000"/>
                    </a:ext>
                  </a:extLst>
                </a:gridCol>
                <a:gridCol w="1234214">
                  <a:extLst>
                    <a:ext uri="{9D8B030D-6E8A-4147-A177-3AD203B41FA5}">
                      <a16:colId xmlns:a16="http://schemas.microsoft.com/office/drawing/2014/main" val="20001"/>
                    </a:ext>
                  </a:extLst>
                </a:gridCol>
                <a:gridCol w="1388764">
                  <a:extLst>
                    <a:ext uri="{9D8B030D-6E8A-4147-A177-3AD203B41FA5}">
                      <a16:colId xmlns:a16="http://schemas.microsoft.com/office/drawing/2014/main" val="20002"/>
                    </a:ext>
                  </a:extLst>
                </a:gridCol>
                <a:gridCol w="1511750">
                  <a:extLst>
                    <a:ext uri="{9D8B030D-6E8A-4147-A177-3AD203B41FA5}">
                      <a16:colId xmlns:a16="http://schemas.microsoft.com/office/drawing/2014/main" val="20003"/>
                    </a:ext>
                  </a:extLst>
                </a:gridCol>
              </a:tblGrid>
              <a:tr h="1158742">
                <a:tc>
                  <a:txBody>
                    <a:bodyPr/>
                    <a:lstStyle/>
                    <a:p>
                      <a:pPr marL="0" marR="0" algn="l">
                        <a:lnSpc>
                          <a:spcPct val="150000"/>
                        </a:lnSpc>
                        <a:spcBef>
                          <a:spcPts val="0"/>
                        </a:spcBef>
                        <a:spcAft>
                          <a:spcPts val="0"/>
                        </a:spcAft>
                      </a:pPr>
                      <a:r>
                        <a:rPr lang="en-GB" sz="1700">
                          <a:effectLst/>
                        </a:rPr>
                        <a:t> </a:t>
                      </a:r>
                      <a:endParaRPr lang="en-GB" sz="1700">
                        <a:effectLst/>
                        <a:latin typeface="Calibri" charset="0"/>
                        <a:ea typeface="Calibri" charset="0"/>
                        <a:cs typeface="Times New Roman" charset="0"/>
                      </a:endParaRPr>
                    </a:p>
                  </a:txBody>
                  <a:tcPr marL="64375" marR="64375" marT="0" marB="0"/>
                </a:tc>
                <a:tc>
                  <a:txBody>
                    <a:bodyPr/>
                    <a:lstStyle/>
                    <a:p>
                      <a:pPr marL="0" marR="0" algn="l">
                        <a:lnSpc>
                          <a:spcPct val="150000"/>
                        </a:lnSpc>
                        <a:spcBef>
                          <a:spcPts val="0"/>
                        </a:spcBef>
                        <a:spcAft>
                          <a:spcPts val="0"/>
                        </a:spcAft>
                      </a:pPr>
                      <a:r>
                        <a:rPr lang="en-GB" sz="1700">
                          <a:effectLst/>
                        </a:rPr>
                        <a:t>Cases confirmed </a:t>
                      </a:r>
                      <a:endParaRPr lang="en-GB" sz="1700">
                        <a:effectLst/>
                        <a:latin typeface="Calibri" charset="0"/>
                        <a:ea typeface="Calibri" charset="0"/>
                        <a:cs typeface="Times New Roman" charset="0"/>
                      </a:endParaRPr>
                    </a:p>
                  </a:txBody>
                  <a:tcPr marL="64375" marR="64375" marT="0" marB="0"/>
                </a:tc>
                <a:tc>
                  <a:txBody>
                    <a:bodyPr/>
                    <a:lstStyle/>
                    <a:p>
                      <a:pPr marL="0" marR="0" algn="l">
                        <a:lnSpc>
                          <a:spcPct val="150000"/>
                        </a:lnSpc>
                        <a:spcBef>
                          <a:spcPts val="0"/>
                        </a:spcBef>
                        <a:spcAft>
                          <a:spcPts val="0"/>
                        </a:spcAft>
                      </a:pPr>
                      <a:r>
                        <a:rPr lang="en-GB" sz="1700" dirty="0">
                          <a:effectLst/>
                        </a:rPr>
                        <a:t>Proportion of UK NMBA usage</a:t>
                      </a:r>
                      <a:endParaRPr lang="en-GB" sz="1700" dirty="0">
                        <a:effectLst/>
                        <a:latin typeface="Calibri" charset="0"/>
                        <a:ea typeface="Calibri" charset="0"/>
                        <a:cs typeface="Times New Roman" charset="0"/>
                      </a:endParaRPr>
                    </a:p>
                  </a:txBody>
                  <a:tcPr marL="64375" marR="64375" marT="0" marB="0"/>
                </a:tc>
                <a:tc>
                  <a:txBody>
                    <a:bodyPr/>
                    <a:lstStyle/>
                    <a:p>
                      <a:pPr marL="0" marR="0" algn="l">
                        <a:lnSpc>
                          <a:spcPct val="150000"/>
                        </a:lnSpc>
                        <a:spcBef>
                          <a:spcPts val="0"/>
                        </a:spcBef>
                        <a:spcAft>
                          <a:spcPts val="0"/>
                        </a:spcAft>
                      </a:pPr>
                      <a:r>
                        <a:rPr lang="en-GB" sz="1700" dirty="0">
                          <a:effectLst/>
                        </a:rPr>
                        <a:t>Anaphylaxis rate/100,000 uses </a:t>
                      </a:r>
                      <a:endParaRPr lang="en-GB" sz="1700" dirty="0">
                        <a:effectLst/>
                        <a:latin typeface="Calibri" charset="0"/>
                        <a:ea typeface="Calibri" charset="0"/>
                        <a:cs typeface="Times New Roman" charset="0"/>
                      </a:endParaRPr>
                    </a:p>
                  </a:txBody>
                  <a:tcPr marL="64375" marR="64375" marT="0" marB="0"/>
                </a:tc>
                <a:extLst>
                  <a:ext uri="{0D108BD9-81ED-4DB2-BD59-A6C34878D82A}">
                    <a16:rowId xmlns:a16="http://schemas.microsoft.com/office/drawing/2014/main" val="10000"/>
                  </a:ext>
                </a:extLst>
              </a:tr>
              <a:tr h="656074">
                <a:tc>
                  <a:txBody>
                    <a:bodyPr/>
                    <a:lstStyle/>
                    <a:p>
                      <a:pPr marL="0" marR="0" algn="l">
                        <a:lnSpc>
                          <a:spcPct val="150000"/>
                        </a:lnSpc>
                        <a:spcBef>
                          <a:spcPts val="0"/>
                        </a:spcBef>
                        <a:spcAft>
                          <a:spcPts val="0"/>
                        </a:spcAft>
                      </a:pPr>
                      <a:r>
                        <a:rPr lang="en-GB" sz="1700">
                          <a:effectLst/>
                        </a:rPr>
                        <a:t>Suxamethonium</a:t>
                      </a:r>
                      <a:endParaRPr lang="en-GB" sz="1700">
                        <a:effectLst/>
                        <a:latin typeface="Calibri" charset="0"/>
                        <a:ea typeface="Calibri" charset="0"/>
                        <a:cs typeface="Times New Roman" charset="0"/>
                      </a:endParaRPr>
                    </a:p>
                  </a:txBody>
                  <a:tcPr marL="64375" marR="64375" marT="0" marB="0"/>
                </a:tc>
                <a:tc>
                  <a:txBody>
                    <a:bodyPr/>
                    <a:lstStyle/>
                    <a:p>
                      <a:pPr marL="0" marR="0" algn="ctr">
                        <a:lnSpc>
                          <a:spcPct val="150000"/>
                        </a:lnSpc>
                        <a:spcBef>
                          <a:spcPts val="0"/>
                        </a:spcBef>
                        <a:spcAft>
                          <a:spcPts val="0"/>
                        </a:spcAft>
                      </a:pPr>
                      <a:r>
                        <a:rPr lang="en-GB" sz="1700">
                          <a:effectLst/>
                        </a:rPr>
                        <a:t>14</a:t>
                      </a:r>
                      <a:endParaRPr lang="en-GB" sz="1700">
                        <a:effectLst/>
                        <a:latin typeface="Calibri" charset="0"/>
                        <a:ea typeface="Calibri" charset="0"/>
                        <a:cs typeface="Times New Roman" charset="0"/>
                      </a:endParaRPr>
                    </a:p>
                  </a:txBody>
                  <a:tcPr marL="64375" marR="64375" marT="0" marB="0"/>
                </a:tc>
                <a:tc>
                  <a:txBody>
                    <a:bodyPr/>
                    <a:lstStyle/>
                    <a:p>
                      <a:pPr marL="0" marR="0" algn="ctr">
                        <a:lnSpc>
                          <a:spcPct val="150000"/>
                        </a:lnSpc>
                        <a:spcBef>
                          <a:spcPts val="0"/>
                        </a:spcBef>
                        <a:spcAft>
                          <a:spcPts val="0"/>
                        </a:spcAft>
                      </a:pPr>
                      <a:r>
                        <a:rPr lang="en-GB" sz="1700">
                          <a:effectLst/>
                        </a:rPr>
                        <a:t>11.2%</a:t>
                      </a:r>
                      <a:endParaRPr lang="en-GB" sz="1700">
                        <a:effectLst/>
                        <a:latin typeface="Calibri" charset="0"/>
                        <a:ea typeface="Calibri" charset="0"/>
                        <a:cs typeface="Times New Roman" charset="0"/>
                      </a:endParaRPr>
                    </a:p>
                  </a:txBody>
                  <a:tcPr marL="64375" marR="64375" marT="0" marB="0"/>
                </a:tc>
                <a:tc>
                  <a:txBody>
                    <a:bodyPr/>
                    <a:lstStyle/>
                    <a:p>
                      <a:pPr marL="0" marR="0" algn="ctr">
                        <a:lnSpc>
                          <a:spcPct val="150000"/>
                        </a:lnSpc>
                        <a:spcBef>
                          <a:spcPts val="0"/>
                        </a:spcBef>
                        <a:spcAft>
                          <a:spcPts val="0"/>
                        </a:spcAft>
                      </a:pPr>
                      <a:r>
                        <a:rPr lang="en-GB" sz="1700">
                          <a:effectLst/>
                        </a:rPr>
                        <a:t>11.1</a:t>
                      </a:r>
                      <a:endParaRPr lang="en-GB" sz="1700">
                        <a:effectLst/>
                        <a:latin typeface="Calibri" charset="0"/>
                        <a:ea typeface="Calibri" charset="0"/>
                        <a:cs typeface="Times New Roman" charset="0"/>
                      </a:endParaRPr>
                    </a:p>
                  </a:txBody>
                  <a:tcPr marL="64375" marR="64375" marT="0" marB="0"/>
                </a:tc>
                <a:extLst>
                  <a:ext uri="{0D108BD9-81ED-4DB2-BD59-A6C34878D82A}">
                    <a16:rowId xmlns:a16="http://schemas.microsoft.com/office/drawing/2014/main" val="10001"/>
                  </a:ext>
                </a:extLst>
              </a:tr>
              <a:tr h="386247">
                <a:tc>
                  <a:txBody>
                    <a:bodyPr/>
                    <a:lstStyle/>
                    <a:p>
                      <a:pPr marL="0" marR="0" algn="l">
                        <a:lnSpc>
                          <a:spcPct val="150000"/>
                        </a:lnSpc>
                        <a:spcBef>
                          <a:spcPts val="0"/>
                        </a:spcBef>
                        <a:spcAft>
                          <a:spcPts val="0"/>
                        </a:spcAft>
                      </a:pPr>
                      <a:r>
                        <a:rPr lang="en-GB" sz="1700">
                          <a:effectLst/>
                        </a:rPr>
                        <a:t>Rocuronium</a:t>
                      </a:r>
                      <a:endParaRPr lang="en-GB" sz="1700">
                        <a:effectLst/>
                        <a:latin typeface="Calibri" charset="0"/>
                        <a:ea typeface="Calibri" charset="0"/>
                        <a:cs typeface="Times New Roman" charset="0"/>
                      </a:endParaRPr>
                    </a:p>
                  </a:txBody>
                  <a:tcPr marL="64375" marR="64375" marT="0" marB="0"/>
                </a:tc>
                <a:tc>
                  <a:txBody>
                    <a:bodyPr/>
                    <a:lstStyle/>
                    <a:p>
                      <a:pPr marL="0" marR="0" algn="ctr">
                        <a:lnSpc>
                          <a:spcPct val="150000"/>
                        </a:lnSpc>
                        <a:spcBef>
                          <a:spcPts val="0"/>
                        </a:spcBef>
                        <a:spcAft>
                          <a:spcPts val="0"/>
                        </a:spcAft>
                      </a:pPr>
                      <a:r>
                        <a:rPr lang="en-GB" sz="1700">
                          <a:effectLst/>
                        </a:rPr>
                        <a:t>27</a:t>
                      </a:r>
                      <a:endParaRPr lang="en-GB" sz="1700">
                        <a:effectLst/>
                        <a:latin typeface="Calibri" charset="0"/>
                        <a:ea typeface="Calibri" charset="0"/>
                        <a:cs typeface="Times New Roman" charset="0"/>
                      </a:endParaRPr>
                    </a:p>
                  </a:txBody>
                  <a:tcPr marL="64375" marR="64375" marT="0" marB="0"/>
                </a:tc>
                <a:tc>
                  <a:txBody>
                    <a:bodyPr/>
                    <a:lstStyle/>
                    <a:p>
                      <a:pPr marL="0" marR="0" algn="ctr">
                        <a:lnSpc>
                          <a:spcPct val="150000"/>
                        </a:lnSpc>
                        <a:spcBef>
                          <a:spcPts val="0"/>
                        </a:spcBef>
                        <a:spcAft>
                          <a:spcPts val="0"/>
                        </a:spcAft>
                      </a:pPr>
                      <a:r>
                        <a:rPr lang="en-GB" sz="1700">
                          <a:effectLst/>
                        </a:rPr>
                        <a:t>40.6%</a:t>
                      </a:r>
                      <a:endParaRPr lang="en-GB" sz="1700">
                        <a:effectLst/>
                        <a:latin typeface="Calibri" charset="0"/>
                        <a:ea typeface="Calibri" charset="0"/>
                        <a:cs typeface="Times New Roman" charset="0"/>
                      </a:endParaRPr>
                    </a:p>
                  </a:txBody>
                  <a:tcPr marL="64375" marR="64375" marT="0" marB="0"/>
                </a:tc>
                <a:tc>
                  <a:txBody>
                    <a:bodyPr/>
                    <a:lstStyle/>
                    <a:p>
                      <a:pPr marL="0" marR="0" algn="ctr">
                        <a:lnSpc>
                          <a:spcPct val="150000"/>
                        </a:lnSpc>
                        <a:spcBef>
                          <a:spcPts val="0"/>
                        </a:spcBef>
                        <a:spcAft>
                          <a:spcPts val="0"/>
                        </a:spcAft>
                      </a:pPr>
                      <a:r>
                        <a:rPr lang="en-GB" sz="1700">
                          <a:effectLst/>
                        </a:rPr>
                        <a:t>5.88</a:t>
                      </a:r>
                      <a:endParaRPr lang="en-GB" sz="1700">
                        <a:effectLst/>
                        <a:latin typeface="Calibri" charset="0"/>
                        <a:ea typeface="Calibri" charset="0"/>
                        <a:cs typeface="Times New Roman" charset="0"/>
                      </a:endParaRPr>
                    </a:p>
                  </a:txBody>
                  <a:tcPr marL="64375" marR="64375" marT="0" marB="0"/>
                </a:tc>
                <a:extLst>
                  <a:ext uri="{0D108BD9-81ED-4DB2-BD59-A6C34878D82A}">
                    <a16:rowId xmlns:a16="http://schemas.microsoft.com/office/drawing/2014/main" val="10002"/>
                  </a:ext>
                </a:extLst>
              </a:tr>
              <a:tr h="386247">
                <a:tc>
                  <a:txBody>
                    <a:bodyPr/>
                    <a:lstStyle/>
                    <a:p>
                      <a:pPr marL="0" marR="0" algn="l">
                        <a:lnSpc>
                          <a:spcPct val="150000"/>
                        </a:lnSpc>
                        <a:spcBef>
                          <a:spcPts val="0"/>
                        </a:spcBef>
                        <a:spcAft>
                          <a:spcPts val="0"/>
                        </a:spcAft>
                      </a:pPr>
                      <a:r>
                        <a:rPr lang="en-GB" sz="1700">
                          <a:effectLst/>
                        </a:rPr>
                        <a:t>Atracurium</a:t>
                      </a:r>
                      <a:endParaRPr lang="en-GB" sz="1700">
                        <a:effectLst/>
                        <a:latin typeface="Calibri" charset="0"/>
                        <a:ea typeface="Calibri" charset="0"/>
                        <a:cs typeface="Times New Roman" charset="0"/>
                      </a:endParaRPr>
                    </a:p>
                  </a:txBody>
                  <a:tcPr marL="64375" marR="64375" marT="0" marB="0"/>
                </a:tc>
                <a:tc>
                  <a:txBody>
                    <a:bodyPr/>
                    <a:lstStyle/>
                    <a:p>
                      <a:pPr marL="0" marR="0" algn="ctr">
                        <a:lnSpc>
                          <a:spcPct val="150000"/>
                        </a:lnSpc>
                        <a:spcBef>
                          <a:spcPts val="0"/>
                        </a:spcBef>
                        <a:spcAft>
                          <a:spcPts val="0"/>
                        </a:spcAft>
                      </a:pPr>
                      <a:r>
                        <a:rPr lang="en-GB" sz="1700">
                          <a:effectLst/>
                        </a:rPr>
                        <a:t>23</a:t>
                      </a:r>
                      <a:endParaRPr lang="en-GB" sz="1700">
                        <a:effectLst/>
                        <a:latin typeface="Calibri" charset="0"/>
                        <a:ea typeface="Calibri" charset="0"/>
                        <a:cs typeface="Times New Roman" charset="0"/>
                      </a:endParaRPr>
                    </a:p>
                  </a:txBody>
                  <a:tcPr marL="64375" marR="64375" marT="0" marB="0"/>
                </a:tc>
                <a:tc>
                  <a:txBody>
                    <a:bodyPr/>
                    <a:lstStyle/>
                    <a:p>
                      <a:pPr marL="0" marR="0" algn="ctr">
                        <a:lnSpc>
                          <a:spcPct val="150000"/>
                        </a:lnSpc>
                        <a:spcBef>
                          <a:spcPts val="0"/>
                        </a:spcBef>
                        <a:spcAft>
                          <a:spcPts val="0"/>
                        </a:spcAft>
                      </a:pPr>
                      <a:r>
                        <a:rPr lang="en-GB" sz="1700">
                          <a:effectLst/>
                        </a:rPr>
                        <a:t>49.1%</a:t>
                      </a:r>
                      <a:endParaRPr lang="en-GB" sz="1700">
                        <a:effectLst/>
                        <a:latin typeface="Calibri" charset="0"/>
                        <a:ea typeface="Calibri" charset="0"/>
                        <a:cs typeface="Times New Roman" charset="0"/>
                      </a:endParaRPr>
                    </a:p>
                  </a:txBody>
                  <a:tcPr marL="64375" marR="64375" marT="0" marB="0"/>
                </a:tc>
                <a:tc>
                  <a:txBody>
                    <a:bodyPr/>
                    <a:lstStyle/>
                    <a:p>
                      <a:pPr marL="0" marR="0" algn="ctr">
                        <a:lnSpc>
                          <a:spcPct val="150000"/>
                        </a:lnSpc>
                        <a:spcBef>
                          <a:spcPts val="0"/>
                        </a:spcBef>
                        <a:spcAft>
                          <a:spcPts val="0"/>
                        </a:spcAft>
                      </a:pPr>
                      <a:r>
                        <a:rPr lang="en-GB" sz="1700" dirty="0">
                          <a:effectLst/>
                        </a:rPr>
                        <a:t>4.15</a:t>
                      </a:r>
                      <a:endParaRPr lang="en-GB" sz="1700" dirty="0">
                        <a:effectLst/>
                        <a:latin typeface="Calibri" charset="0"/>
                        <a:ea typeface="Calibri" charset="0"/>
                        <a:cs typeface="Times New Roman" charset="0"/>
                      </a:endParaRPr>
                    </a:p>
                  </a:txBody>
                  <a:tcPr marL="64375" marR="64375" marT="0" marB="0"/>
                </a:tc>
                <a:extLst>
                  <a:ext uri="{0D108BD9-81ED-4DB2-BD59-A6C34878D82A}">
                    <a16:rowId xmlns:a16="http://schemas.microsoft.com/office/drawing/2014/main" val="10003"/>
                  </a:ext>
                </a:extLst>
              </a:tr>
              <a:tr h="386247">
                <a:tc>
                  <a:txBody>
                    <a:bodyPr/>
                    <a:lstStyle/>
                    <a:p>
                      <a:pPr marL="0" marR="0" algn="l">
                        <a:lnSpc>
                          <a:spcPct val="150000"/>
                        </a:lnSpc>
                        <a:spcBef>
                          <a:spcPts val="0"/>
                        </a:spcBef>
                        <a:spcAft>
                          <a:spcPts val="0"/>
                        </a:spcAft>
                      </a:pPr>
                      <a:r>
                        <a:rPr lang="en-GB" sz="1700">
                          <a:effectLst/>
                        </a:rPr>
                        <a:t>Mivacurium</a:t>
                      </a:r>
                      <a:endParaRPr lang="en-GB" sz="1700">
                        <a:effectLst/>
                        <a:latin typeface="Calibri" charset="0"/>
                        <a:ea typeface="Calibri" charset="0"/>
                        <a:cs typeface="Times New Roman" charset="0"/>
                      </a:endParaRPr>
                    </a:p>
                  </a:txBody>
                  <a:tcPr marL="64375" marR="64375" marT="0" marB="0"/>
                </a:tc>
                <a:tc>
                  <a:txBody>
                    <a:bodyPr/>
                    <a:lstStyle/>
                    <a:p>
                      <a:pPr marL="0" marR="0" algn="ctr">
                        <a:lnSpc>
                          <a:spcPct val="150000"/>
                        </a:lnSpc>
                        <a:spcBef>
                          <a:spcPts val="0"/>
                        </a:spcBef>
                        <a:spcAft>
                          <a:spcPts val="0"/>
                        </a:spcAft>
                      </a:pPr>
                      <a:r>
                        <a:rPr lang="en-GB" sz="1700">
                          <a:effectLst/>
                        </a:rPr>
                        <a:t>1</a:t>
                      </a:r>
                      <a:endParaRPr lang="en-GB" sz="1700">
                        <a:effectLst/>
                        <a:latin typeface="Calibri" charset="0"/>
                        <a:ea typeface="Calibri" charset="0"/>
                        <a:cs typeface="Times New Roman" charset="0"/>
                      </a:endParaRPr>
                    </a:p>
                  </a:txBody>
                  <a:tcPr marL="64375" marR="64375" marT="0" marB="0"/>
                </a:tc>
                <a:tc>
                  <a:txBody>
                    <a:bodyPr/>
                    <a:lstStyle/>
                    <a:p>
                      <a:pPr marL="0" marR="0" algn="ctr">
                        <a:lnSpc>
                          <a:spcPct val="150000"/>
                        </a:lnSpc>
                        <a:spcBef>
                          <a:spcPts val="0"/>
                        </a:spcBef>
                        <a:spcAft>
                          <a:spcPts val="0"/>
                        </a:spcAft>
                      </a:pPr>
                      <a:r>
                        <a:rPr lang="en-GB" sz="1700">
                          <a:effectLst/>
                        </a:rPr>
                        <a:t>2.7%</a:t>
                      </a:r>
                      <a:endParaRPr lang="en-GB" sz="1700">
                        <a:effectLst/>
                        <a:latin typeface="Calibri" charset="0"/>
                        <a:ea typeface="Calibri" charset="0"/>
                        <a:cs typeface="Times New Roman" charset="0"/>
                      </a:endParaRPr>
                    </a:p>
                  </a:txBody>
                  <a:tcPr marL="64375" marR="64375" marT="0" marB="0"/>
                </a:tc>
                <a:tc>
                  <a:txBody>
                    <a:bodyPr/>
                    <a:lstStyle/>
                    <a:p>
                      <a:pPr marL="0" marR="0" algn="ctr">
                        <a:lnSpc>
                          <a:spcPct val="150000"/>
                        </a:lnSpc>
                        <a:spcBef>
                          <a:spcPts val="0"/>
                        </a:spcBef>
                        <a:spcAft>
                          <a:spcPts val="0"/>
                        </a:spcAft>
                      </a:pPr>
                      <a:r>
                        <a:rPr lang="en-GB" sz="1700">
                          <a:effectLst/>
                        </a:rPr>
                        <a:t>3.25</a:t>
                      </a:r>
                      <a:endParaRPr lang="en-GB" sz="1700">
                        <a:effectLst/>
                        <a:latin typeface="Calibri" charset="0"/>
                        <a:ea typeface="Calibri" charset="0"/>
                        <a:cs typeface="Times New Roman" charset="0"/>
                      </a:endParaRPr>
                    </a:p>
                  </a:txBody>
                  <a:tcPr marL="64375" marR="64375" marT="0" marB="0"/>
                </a:tc>
                <a:extLst>
                  <a:ext uri="{0D108BD9-81ED-4DB2-BD59-A6C34878D82A}">
                    <a16:rowId xmlns:a16="http://schemas.microsoft.com/office/drawing/2014/main" val="10004"/>
                  </a:ext>
                </a:extLst>
              </a:tr>
              <a:tr h="386247">
                <a:tc>
                  <a:txBody>
                    <a:bodyPr/>
                    <a:lstStyle/>
                    <a:p>
                      <a:pPr marL="0" marR="0" algn="l">
                        <a:lnSpc>
                          <a:spcPct val="150000"/>
                        </a:lnSpc>
                        <a:spcBef>
                          <a:spcPts val="0"/>
                        </a:spcBef>
                        <a:spcAft>
                          <a:spcPts val="0"/>
                        </a:spcAft>
                      </a:pPr>
                      <a:r>
                        <a:rPr lang="en-GB" sz="1700">
                          <a:effectLst/>
                        </a:rPr>
                        <a:t>Vecuronium</a:t>
                      </a:r>
                      <a:endParaRPr lang="en-GB" sz="1700">
                        <a:effectLst/>
                        <a:latin typeface="Calibri" charset="0"/>
                        <a:ea typeface="Calibri" charset="0"/>
                        <a:cs typeface="Times New Roman" charset="0"/>
                      </a:endParaRPr>
                    </a:p>
                  </a:txBody>
                  <a:tcPr marL="64375" marR="64375" marT="0" marB="0"/>
                </a:tc>
                <a:tc>
                  <a:txBody>
                    <a:bodyPr/>
                    <a:lstStyle/>
                    <a:p>
                      <a:pPr marL="0" marR="0" algn="ctr">
                        <a:lnSpc>
                          <a:spcPct val="150000"/>
                        </a:lnSpc>
                        <a:spcBef>
                          <a:spcPts val="0"/>
                        </a:spcBef>
                        <a:spcAft>
                          <a:spcPts val="0"/>
                        </a:spcAft>
                      </a:pPr>
                      <a:r>
                        <a:rPr lang="en-GB" sz="1700">
                          <a:effectLst/>
                        </a:rPr>
                        <a:t>0</a:t>
                      </a:r>
                      <a:endParaRPr lang="en-GB" sz="1700">
                        <a:effectLst/>
                        <a:latin typeface="Calibri" charset="0"/>
                        <a:ea typeface="Calibri" charset="0"/>
                        <a:cs typeface="Times New Roman" charset="0"/>
                      </a:endParaRPr>
                    </a:p>
                  </a:txBody>
                  <a:tcPr marL="64375" marR="64375" marT="0" marB="0"/>
                </a:tc>
                <a:tc>
                  <a:txBody>
                    <a:bodyPr/>
                    <a:lstStyle/>
                    <a:p>
                      <a:pPr marL="0" marR="0" algn="ctr">
                        <a:lnSpc>
                          <a:spcPct val="150000"/>
                        </a:lnSpc>
                        <a:spcBef>
                          <a:spcPts val="0"/>
                        </a:spcBef>
                        <a:spcAft>
                          <a:spcPts val="0"/>
                        </a:spcAft>
                      </a:pPr>
                      <a:r>
                        <a:rPr lang="en-GB" sz="1700">
                          <a:effectLst/>
                        </a:rPr>
                        <a:t>2.2%</a:t>
                      </a:r>
                      <a:endParaRPr lang="en-GB" sz="1700">
                        <a:effectLst/>
                        <a:latin typeface="Calibri" charset="0"/>
                        <a:ea typeface="Calibri" charset="0"/>
                        <a:cs typeface="Times New Roman" charset="0"/>
                      </a:endParaRPr>
                    </a:p>
                  </a:txBody>
                  <a:tcPr marL="64375" marR="64375" marT="0" marB="0"/>
                </a:tc>
                <a:tc>
                  <a:txBody>
                    <a:bodyPr/>
                    <a:lstStyle/>
                    <a:p>
                      <a:pPr marL="0" marR="0" algn="ctr">
                        <a:lnSpc>
                          <a:spcPct val="150000"/>
                        </a:lnSpc>
                        <a:spcBef>
                          <a:spcPts val="0"/>
                        </a:spcBef>
                        <a:spcAft>
                          <a:spcPts val="0"/>
                        </a:spcAft>
                      </a:pPr>
                      <a:r>
                        <a:rPr lang="en-GB" sz="1700">
                          <a:effectLst/>
                        </a:rPr>
                        <a:t>–</a:t>
                      </a:r>
                      <a:endParaRPr lang="en-GB" sz="1700">
                        <a:effectLst/>
                        <a:latin typeface="Calibri" charset="0"/>
                        <a:ea typeface="Calibri" charset="0"/>
                        <a:cs typeface="Times New Roman" charset="0"/>
                      </a:endParaRPr>
                    </a:p>
                  </a:txBody>
                  <a:tcPr marL="64375" marR="64375" marT="0" marB="0"/>
                </a:tc>
                <a:extLst>
                  <a:ext uri="{0D108BD9-81ED-4DB2-BD59-A6C34878D82A}">
                    <a16:rowId xmlns:a16="http://schemas.microsoft.com/office/drawing/2014/main" val="10005"/>
                  </a:ext>
                </a:extLst>
              </a:tr>
              <a:tr h="386247">
                <a:tc>
                  <a:txBody>
                    <a:bodyPr/>
                    <a:lstStyle/>
                    <a:p>
                      <a:pPr marL="0" marR="0" algn="l">
                        <a:lnSpc>
                          <a:spcPct val="150000"/>
                        </a:lnSpc>
                        <a:spcBef>
                          <a:spcPts val="0"/>
                        </a:spcBef>
                        <a:spcAft>
                          <a:spcPts val="0"/>
                        </a:spcAft>
                      </a:pPr>
                      <a:r>
                        <a:rPr lang="en-GB" sz="1700">
                          <a:effectLst/>
                        </a:rPr>
                        <a:t>Cisatracurium</a:t>
                      </a:r>
                      <a:endParaRPr lang="en-GB" sz="1700">
                        <a:effectLst/>
                        <a:latin typeface="Calibri" charset="0"/>
                        <a:ea typeface="Calibri" charset="0"/>
                        <a:cs typeface="Times New Roman" charset="0"/>
                      </a:endParaRPr>
                    </a:p>
                  </a:txBody>
                  <a:tcPr marL="64375" marR="64375" marT="0" marB="0"/>
                </a:tc>
                <a:tc>
                  <a:txBody>
                    <a:bodyPr/>
                    <a:lstStyle/>
                    <a:p>
                      <a:pPr marL="0" marR="0" algn="ctr">
                        <a:lnSpc>
                          <a:spcPct val="150000"/>
                        </a:lnSpc>
                        <a:spcBef>
                          <a:spcPts val="0"/>
                        </a:spcBef>
                        <a:spcAft>
                          <a:spcPts val="0"/>
                        </a:spcAft>
                      </a:pPr>
                      <a:r>
                        <a:rPr lang="en-GB" sz="1700">
                          <a:effectLst/>
                        </a:rPr>
                        <a:t>0</a:t>
                      </a:r>
                      <a:endParaRPr lang="en-GB" sz="1700">
                        <a:effectLst/>
                        <a:latin typeface="Calibri" charset="0"/>
                        <a:ea typeface="Calibri" charset="0"/>
                        <a:cs typeface="Times New Roman" charset="0"/>
                      </a:endParaRPr>
                    </a:p>
                  </a:txBody>
                  <a:tcPr marL="64375" marR="64375" marT="0" marB="0"/>
                </a:tc>
                <a:tc>
                  <a:txBody>
                    <a:bodyPr/>
                    <a:lstStyle/>
                    <a:p>
                      <a:pPr marL="0" marR="0" algn="ctr">
                        <a:lnSpc>
                          <a:spcPct val="150000"/>
                        </a:lnSpc>
                        <a:spcBef>
                          <a:spcPts val="0"/>
                        </a:spcBef>
                        <a:spcAft>
                          <a:spcPts val="0"/>
                        </a:spcAft>
                      </a:pPr>
                      <a:r>
                        <a:rPr lang="en-GB" sz="1700">
                          <a:effectLst/>
                        </a:rPr>
                        <a:t>1.6%</a:t>
                      </a:r>
                      <a:endParaRPr lang="en-GB" sz="1700">
                        <a:effectLst/>
                        <a:latin typeface="Calibri" charset="0"/>
                        <a:ea typeface="Calibri" charset="0"/>
                        <a:cs typeface="Times New Roman" charset="0"/>
                      </a:endParaRPr>
                    </a:p>
                  </a:txBody>
                  <a:tcPr marL="64375" marR="64375" marT="0" marB="0"/>
                </a:tc>
                <a:tc>
                  <a:txBody>
                    <a:bodyPr/>
                    <a:lstStyle/>
                    <a:p>
                      <a:pPr marL="0" marR="0" algn="ctr">
                        <a:lnSpc>
                          <a:spcPct val="150000"/>
                        </a:lnSpc>
                        <a:spcBef>
                          <a:spcPts val="0"/>
                        </a:spcBef>
                        <a:spcAft>
                          <a:spcPts val="0"/>
                        </a:spcAft>
                      </a:pPr>
                      <a:r>
                        <a:rPr lang="en-GB" sz="1700" dirty="0">
                          <a:effectLst/>
                        </a:rPr>
                        <a:t>–</a:t>
                      </a:r>
                      <a:endParaRPr lang="en-GB" sz="1700" dirty="0">
                        <a:effectLst/>
                        <a:latin typeface="Calibri" charset="0"/>
                        <a:ea typeface="Calibri" charset="0"/>
                        <a:cs typeface="Times New Roman" charset="0"/>
                      </a:endParaRPr>
                    </a:p>
                  </a:txBody>
                  <a:tcPr marL="64375" marR="64375" marT="0" marB="0"/>
                </a:tc>
                <a:extLst>
                  <a:ext uri="{0D108BD9-81ED-4DB2-BD59-A6C34878D82A}">
                    <a16:rowId xmlns:a16="http://schemas.microsoft.com/office/drawing/2014/main" val="10006"/>
                  </a:ext>
                </a:extLst>
              </a:tr>
              <a:tr h="386247">
                <a:tc>
                  <a:txBody>
                    <a:bodyPr/>
                    <a:lstStyle/>
                    <a:p>
                      <a:pPr marL="0" marR="0" algn="l">
                        <a:lnSpc>
                          <a:spcPct val="150000"/>
                        </a:lnSpc>
                        <a:spcBef>
                          <a:spcPts val="0"/>
                        </a:spcBef>
                        <a:spcAft>
                          <a:spcPts val="0"/>
                        </a:spcAft>
                      </a:pPr>
                      <a:r>
                        <a:rPr lang="en-GB" sz="1700">
                          <a:effectLst/>
                        </a:rPr>
                        <a:t>Pancuronium</a:t>
                      </a:r>
                      <a:endParaRPr lang="en-GB" sz="1700">
                        <a:effectLst/>
                        <a:latin typeface="Calibri" charset="0"/>
                        <a:ea typeface="Calibri" charset="0"/>
                        <a:cs typeface="Times New Roman" charset="0"/>
                      </a:endParaRPr>
                    </a:p>
                  </a:txBody>
                  <a:tcPr marL="64375" marR="64375" marT="0" marB="0"/>
                </a:tc>
                <a:tc>
                  <a:txBody>
                    <a:bodyPr/>
                    <a:lstStyle/>
                    <a:p>
                      <a:pPr marL="0" marR="0" algn="ctr">
                        <a:lnSpc>
                          <a:spcPct val="150000"/>
                        </a:lnSpc>
                        <a:spcBef>
                          <a:spcPts val="0"/>
                        </a:spcBef>
                        <a:spcAft>
                          <a:spcPts val="0"/>
                        </a:spcAft>
                      </a:pPr>
                      <a:r>
                        <a:rPr lang="en-GB" sz="1700">
                          <a:effectLst/>
                        </a:rPr>
                        <a:t>0</a:t>
                      </a:r>
                      <a:endParaRPr lang="en-GB" sz="1700">
                        <a:effectLst/>
                        <a:latin typeface="Calibri" charset="0"/>
                        <a:ea typeface="Calibri" charset="0"/>
                        <a:cs typeface="Times New Roman" charset="0"/>
                      </a:endParaRPr>
                    </a:p>
                  </a:txBody>
                  <a:tcPr marL="64375" marR="64375" marT="0" marB="0"/>
                </a:tc>
                <a:tc>
                  <a:txBody>
                    <a:bodyPr/>
                    <a:lstStyle/>
                    <a:p>
                      <a:pPr marL="0" marR="0" algn="ctr">
                        <a:lnSpc>
                          <a:spcPct val="150000"/>
                        </a:lnSpc>
                        <a:spcBef>
                          <a:spcPts val="0"/>
                        </a:spcBef>
                        <a:spcAft>
                          <a:spcPts val="0"/>
                        </a:spcAft>
                      </a:pPr>
                      <a:r>
                        <a:rPr lang="en-GB" sz="1700">
                          <a:effectLst/>
                        </a:rPr>
                        <a:t>0.6%</a:t>
                      </a:r>
                      <a:endParaRPr lang="en-GB" sz="1700">
                        <a:effectLst/>
                        <a:latin typeface="Calibri" charset="0"/>
                        <a:ea typeface="Calibri" charset="0"/>
                        <a:cs typeface="Times New Roman" charset="0"/>
                      </a:endParaRPr>
                    </a:p>
                  </a:txBody>
                  <a:tcPr marL="64375" marR="64375" marT="0" marB="0"/>
                </a:tc>
                <a:tc>
                  <a:txBody>
                    <a:bodyPr/>
                    <a:lstStyle/>
                    <a:p>
                      <a:pPr marL="0" marR="0" algn="ctr">
                        <a:lnSpc>
                          <a:spcPct val="150000"/>
                        </a:lnSpc>
                        <a:spcBef>
                          <a:spcPts val="0"/>
                        </a:spcBef>
                        <a:spcAft>
                          <a:spcPts val="0"/>
                        </a:spcAft>
                      </a:pPr>
                      <a:r>
                        <a:rPr lang="en-GB" sz="1700" dirty="0">
                          <a:effectLst/>
                        </a:rPr>
                        <a:t>–</a:t>
                      </a:r>
                      <a:endParaRPr lang="en-GB" sz="1700" dirty="0">
                        <a:effectLst/>
                        <a:latin typeface="Calibri" charset="0"/>
                        <a:ea typeface="Calibri" charset="0"/>
                        <a:cs typeface="Times New Roman" charset="0"/>
                      </a:endParaRPr>
                    </a:p>
                  </a:txBody>
                  <a:tcPr marL="64375" marR="64375" marT="0" marB="0"/>
                </a:tc>
                <a:extLst>
                  <a:ext uri="{0D108BD9-81ED-4DB2-BD59-A6C34878D82A}">
                    <a16:rowId xmlns:a16="http://schemas.microsoft.com/office/drawing/2014/main" val="10007"/>
                  </a:ext>
                </a:extLst>
              </a:tr>
            </a:tbl>
          </a:graphicData>
        </a:graphic>
      </p:graphicFrame>
      <p:sp>
        <p:nvSpPr>
          <p:cNvPr id="7" name="Title 1"/>
          <p:cNvSpPr>
            <a:spLocks noGrp="1"/>
          </p:cNvSpPr>
          <p:nvPr>
            <p:ph type="title"/>
          </p:nvPr>
        </p:nvSpPr>
        <p:spPr>
          <a:xfrm>
            <a:off x="609600" y="521779"/>
            <a:ext cx="10972800" cy="1143000"/>
          </a:xfrm>
        </p:spPr>
        <p:txBody>
          <a:bodyPr/>
          <a:lstStyle/>
          <a:p>
            <a:r>
              <a:rPr lang="en-US" dirty="0"/>
              <a:t>Key </a:t>
            </a:r>
            <a:r>
              <a:rPr lang="en-US" dirty="0" smtClean="0"/>
              <a:t>Findings: </a:t>
            </a:r>
            <a:r>
              <a:rPr lang="en-US" dirty="0"/>
              <a:t>NMBAs </a:t>
            </a:r>
          </a:p>
        </p:txBody>
      </p:sp>
    </p:spTree>
    <p:extLst>
      <p:ext uri="{BB962C8B-B14F-4D97-AF65-F5344CB8AC3E}">
        <p14:creationId xmlns:p14="http://schemas.microsoft.com/office/powerpoint/2010/main" val="2598384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1" y="1810724"/>
            <a:ext cx="4727510" cy="3868116"/>
          </a:xfrm>
        </p:spPr>
        <p:txBody>
          <a:bodyPr>
            <a:normAutofit/>
          </a:bodyPr>
          <a:lstStyle/>
          <a:p>
            <a:r>
              <a:rPr lang="en-GB" sz="2000" dirty="0"/>
              <a:t>3</a:t>
            </a:r>
            <a:r>
              <a:rPr lang="en-GB" sz="2000" baseline="30000" dirty="0"/>
              <a:t>rd</a:t>
            </a:r>
            <a:r>
              <a:rPr lang="en-GB" sz="2000" dirty="0"/>
              <a:t> of the “big </a:t>
            </a:r>
            <a:r>
              <a:rPr lang="en-GB" sz="2000" dirty="0" err="1"/>
              <a:t>four”culprits</a:t>
            </a:r>
            <a:r>
              <a:rPr lang="en-GB" sz="2000" dirty="0"/>
              <a:t> – </a:t>
            </a:r>
            <a:r>
              <a:rPr lang="en-GB" sz="2000" dirty="0" smtClean="0"/>
              <a:t/>
            </a:r>
            <a:br>
              <a:rPr lang="en-GB" sz="2000" dirty="0" smtClean="0"/>
            </a:br>
            <a:r>
              <a:rPr lang="en-GB" sz="2000" dirty="0" smtClean="0"/>
              <a:t>18 </a:t>
            </a:r>
            <a:r>
              <a:rPr lang="en-GB" sz="2000" dirty="0"/>
              <a:t>cases (9%)</a:t>
            </a:r>
          </a:p>
          <a:p>
            <a:pPr lvl="1"/>
            <a:r>
              <a:rPr lang="en-GB" sz="2000" dirty="0"/>
              <a:t>16 males, 6 urology surgery, </a:t>
            </a:r>
            <a:r>
              <a:rPr lang="en-GB" sz="2000" dirty="0" smtClean="0"/>
              <a:t/>
            </a:r>
            <a:br>
              <a:rPr lang="en-GB" sz="2000" dirty="0" smtClean="0"/>
            </a:br>
            <a:r>
              <a:rPr lang="en-GB" sz="2000" dirty="0" smtClean="0"/>
              <a:t>3 </a:t>
            </a:r>
            <a:r>
              <a:rPr lang="en-GB" sz="2000" dirty="0"/>
              <a:t>cardiac, 3 orthopaedics</a:t>
            </a:r>
          </a:p>
          <a:p>
            <a:r>
              <a:rPr lang="en-GB" sz="2000" dirty="0"/>
              <a:t>1 fatal case</a:t>
            </a:r>
          </a:p>
          <a:p>
            <a:pPr lvl="1"/>
            <a:r>
              <a:rPr lang="en-GB" sz="2000" dirty="0"/>
              <a:t>Not investigated by specific </a:t>
            </a:r>
            <a:r>
              <a:rPr lang="en-GB" sz="2000" dirty="0" err="1"/>
              <a:t>IgE</a:t>
            </a:r>
            <a:r>
              <a:rPr lang="en-GB" sz="2000" dirty="0"/>
              <a:t> to chlorhexidine</a:t>
            </a:r>
          </a:p>
          <a:p>
            <a:r>
              <a:rPr lang="en-GB" sz="2000" dirty="0"/>
              <a:t>Onset can be delayed but rapid for chlorhexidine coated CVCs</a:t>
            </a:r>
          </a:p>
        </p:txBody>
      </p:sp>
      <p:sp>
        <p:nvSpPr>
          <p:cNvPr id="5" name="Title 1"/>
          <p:cNvSpPr>
            <a:spLocks noGrp="1"/>
          </p:cNvSpPr>
          <p:nvPr>
            <p:ph type="title"/>
          </p:nvPr>
        </p:nvSpPr>
        <p:spPr>
          <a:xfrm>
            <a:off x="609600" y="521779"/>
            <a:ext cx="10972800" cy="1143000"/>
          </a:xfrm>
        </p:spPr>
        <p:txBody>
          <a:bodyPr/>
          <a:lstStyle/>
          <a:p>
            <a:r>
              <a:rPr lang="en-US" dirty="0"/>
              <a:t>Key </a:t>
            </a:r>
            <a:r>
              <a:rPr lang="en-US" dirty="0" smtClean="0"/>
              <a:t>Findings: Chlorhexidine </a:t>
            </a:r>
            <a:r>
              <a:rPr lang="en-US" dirty="0"/>
              <a:t>1</a:t>
            </a:r>
          </a:p>
        </p:txBody>
      </p:sp>
      <p:graphicFrame>
        <p:nvGraphicFramePr>
          <p:cNvPr id="6" name="Content Placeholder 3">
            <a:extLst>
              <a:ext uri="{FF2B5EF4-FFF2-40B4-BE49-F238E27FC236}">
                <a16:creationId xmlns:a16="http://schemas.microsoft.com/office/drawing/2014/main" id="{7CBBD7C7-3646-EC40-8BAB-A4F989D47262}"/>
              </a:ext>
            </a:extLst>
          </p:cNvPr>
          <p:cNvGraphicFramePr>
            <a:graphicFrameLocks/>
          </p:cNvGraphicFramePr>
          <p:nvPr>
            <p:extLst>
              <p:ext uri="{D42A27DB-BD31-4B8C-83A1-F6EECF244321}">
                <p14:modId xmlns:p14="http://schemas.microsoft.com/office/powerpoint/2010/main" val="4002385969"/>
              </p:ext>
            </p:extLst>
          </p:nvPr>
        </p:nvGraphicFramePr>
        <p:xfrm>
          <a:off x="6448603" y="1664779"/>
          <a:ext cx="4727581" cy="2942471"/>
        </p:xfrm>
        <a:graphic>
          <a:graphicData uri="http://schemas.openxmlformats.org/drawingml/2006/table">
            <a:tbl>
              <a:tblPr/>
              <a:tblGrid>
                <a:gridCol w="3471497">
                  <a:extLst>
                    <a:ext uri="{9D8B030D-6E8A-4147-A177-3AD203B41FA5}">
                      <a16:colId xmlns:a16="http://schemas.microsoft.com/office/drawing/2014/main" val="3837183806"/>
                    </a:ext>
                  </a:extLst>
                </a:gridCol>
                <a:gridCol w="1256084">
                  <a:extLst>
                    <a:ext uri="{9D8B030D-6E8A-4147-A177-3AD203B41FA5}">
                      <a16:colId xmlns:a16="http://schemas.microsoft.com/office/drawing/2014/main" val="2890539397"/>
                    </a:ext>
                  </a:extLst>
                </a:gridCol>
              </a:tblGrid>
              <a:tr h="676391">
                <a:tc>
                  <a:txBody>
                    <a:bodyPr/>
                    <a:lstStyle/>
                    <a:p>
                      <a:r>
                        <a:rPr lang="en-GB" sz="1900" b="1" dirty="0">
                          <a:solidFill>
                            <a:srgbClr val="FFFFFF"/>
                          </a:solidFill>
                          <a:effectLst/>
                          <a:latin typeface="+mn-lt"/>
                        </a:rPr>
                        <a:t>Exposure route (often multiple) </a:t>
                      </a:r>
                      <a:endParaRPr lang="en-GB" sz="1900" dirty="0">
                        <a:effectLst/>
                        <a:latin typeface="+mn-lt"/>
                      </a:endParaRPr>
                    </a:p>
                  </a:txBody>
                  <a:tcPr marL="88225" marR="88225" marT="44112" marB="44112" anchor="ctr">
                    <a:lnL w="3810" cap="flat" cmpd="sng" algn="ctr">
                      <a:solidFill>
                        <a:srgbClr val="875B99"/>
                      </a:solidFill>
                      <a:prstDash val="solid"/>
                      <a:round/>
                      <a:headEnd type="none" w="med" len="med"/>
                      <a:tailEnd type="none" w="med" len="med"/>
                    </a:lnL>
                    <a:lnR w="3810" cap="flat" cmpd="sng" algn="ctr">
                      <a:solidFill>
                        <a:srgbClr val="878787"/>
                      </a:solidFill>
                      <a:prstDash val="solid"/>
                      <a:round/>
                      <a:headEnd type="none" w="med" len="med"/>
                      <a:tailEnd type="none" w="med" len="med"/>
                    </a:lnR>
                    <a:lnT w="3810" cap="flat" cmpd="sng" algn="ctr">
                      <a:solidFill>
                        <a:srgbClr val="895B99"/>
                      </a:solidFill>
                      <a:prstDash val="solid"/>
                      <a:round/>
                      <a:headEnd type="none" w="med" len="med"/>
                      <a:tailEnd type="none" w="med" len="med"/>
                    </a:lnT>
                    <a:lnB w="3810" cap="flat" cmpd="sng" algn="ctr">
                      <a:solidFill>
                        <a:srgbClr val="895B99"/>
                      </a:solidFill>
                      <a:prstDash val="solid"/>
                      <a:round/>
                      <a:headEnd type="none" w="med" len="med"/>
                      <a:tailEnd type="none" w="med" len="med"/>
                    </a:lnB>
                    <a:solidFill>
                      <a:srgbClr val="895B99"/>
                    </a:solidFill>
                  </a:tcPr>
                </a:tc>
                <a:tc>
                  <a:txBody>
                    <a:bodyPr/>
                    <a:lstStyle/>
                    <a:p>
                      <a:r>
                        <a:rPr lang="en-GB" sz="1900" b="1" dirty="0">
                          <a:solidFill>
                            <a:srgbClr val="FFFFFF"/>
                          </a:solidFill>
                          <a:effectLst/>
                          <a:latin typeface="+mn-lt"/>
                        </a:rPr>
                        <a:t>Number </a:t>
                      </a:r>
                      <a:endParaRPr lang="en-GB" sz="1900" dirty="0">
                        <a:effectLst/>
                        <a:latin typeface="+mn-lt"/>
                      </a:endParaRPr>
                    </a:p>
                  </a:txBody>
                  <a:tcPr marL="88225" marR="88225" marT="44112" marB="44112" anchor="ctr">
                    <a:lnL w="3810" cap="flat" cmpd="sng" algn="ctr">
                      <a:solidFill>
                        <a:srgbClr val="878787"/>
                      </a:solidFill>
                      <a:prstDash val="solid"/>
                      <a:round/>
                      <a:headEnd type="none" w="med" len="med"/>
                      <a:tailEnd type="none" w="med" len="med"/>
                    </a:lnL>
                    <a:lnR w="3810" cap="flat" cmpd="sng" algn="ctr">
                      <a:solidFill>
                        <a:srgbClr val="878787"/>
                      </a:solidFill>
                      <a:prstDash val="solid"/>
                      <a:round/>
                      <a:headEnd type="none" w="med" len="med"/>
                      <a:tailEnd type="none" w="med" len="med"/>
                    </a:lnR>
                    <a:lnT w="3810" cap="flat" cmpd="sng" algn="ctr">
                      <a:solidFill>
                        <a:srgbClr val="895B99"/>
                      </a:solidFill>
                      <a:prstDash val="solid"/>
                      <a:round/>
                      <a:headEnd type="none" w="med" len="med"/>
                      <a:tailEnd type="none" w="med" len="med"/>
                    </a:lnT>
                    <a:lnB w="3810" cap="flat" cmpd="sng" algn="ctr">
                      <a:solidFill>
                        <a:srgbClr val="895B99"/>
                      </a:solidFill>
                      <a:prstDash val="solid"/>
                      <a:round/>
                      <a:headEnd type="none" w="med" len="med"/>
                      <a:tailEnd type="none" w="med" len="med"/>
                    </a:lnB>
                    <a:solidFill>
                      <a:srgbClr val="895B99"/>
                    </a:solidFill>
                  </a:tcPr>
                </a:tc>
                <a:extLst>
                  <a:ext uri="{0D108BD9-81ED-4DB2-BD59-A6C34878D82A}">
                    <a16:rowId xmlns:a16="http://schemas.microsoft.com/office/drawing/2014/main" val="381693968"/>
                  </a:ext>
                </a:extLst>
              </a:tr>
              <a:tr h="453216">
                <a:tc>
                  <a:txBody>
                    <a:bodyPr/>
                    <a:lstStyle/>
                    <a:p>
                      <a:r>
                        <a:rPr lang="en-GB" sz="1900" dirty="0">
                          <a:effectLst/>
                          <a:latin typeface="+mn-lt"/>
                        </a:rPr>
                        <a:t>Skin for cannula</a:t>
                      </a:r>
                    </a:p>
                  </a:txBody>
                  <a:tcPr marL="88225" marR="88225" marT="44112" marB="44112" anchor="ctr">
                    <a:lnL w="3810" cap="flat" cmpd="sng" algn="ctr">
                      <a:solidFill>
                        <a:srgbClr val="878787"/>
                      </a:solidFill>
                      <a:prstDash val="solid"/>
                      <a:round/>
                      <a:headEnd type="none" w="med" len="med"/>
                      <a:tailEnd type="none" w="med" len="med"/>
                    </a:lnL>
                    <a:lnR w="3810" cap="flat" cmpd="sng" algn="ctr">
                      <a:solidFill>
                        <a:srgbClr val="878787"/>
                      </a:solidFill>
                      <a:prstDash val="solid"/>
                      <a:round/>
                      <a:headEnd type="none" w="med" len="med"/>
                      <a:tailEnd type="none" w="med" len="med"/>
                    </a:lnR>
                    <a:lnT w="3810" cap="flat" cmpd="sng" algn="ctr">
                      <a:solidFill>
                        <a:srgbClr val="895B99"/>
                      </a:solidFill>
                      <a:prstDash val="solid"/>
                      <a:round/>
                      <a:headEnd type="none" w="med" len="med"/>
                      <a:tailEnd type="none" w="med" len="med"/>
                    </a:lnT>
                    <a:lnB w="3810" cap="flat" cmpd="sng" algn="ctr">
                      <a:solidFill>
                        <a:srgbClr val="878987"/>
                      </a:solidFill>
                      <a:prstDash val="solid"/>
                      <a:round/>
                      <a:headEnd type="none" w="med" len="med"/>
                      <a:tailEnd type="none" w="med" len="med"/>
                    </a:lnB>
                  </a:tcPr>
                </a:tc>
                <a:tc>
                  <a:txBody>
                    <a:bodyPr/>
                    <a:lstStyle/>
                    <a:p>
                      <a:r>
                        <a:rPr lang="en-GB" sz="1900" b="0" dirty="0">
                          <a:effectLst/>
                          <a:latin typeface="+mn-lt"/>
                        </a:rPr>
                        <a:t>10*</a:t>
                      </a:r>
                      <a:endParaRPr lang="en-GB" sz="1900" dirty="0">
                        <a:effectLst/>
                        <a:latin typeface="+mn-lt"/>
                      </a:endParaRPr>
                    </a:p>
                  </a:txBody>
                  <a:tcPr marL="88225" marR="88225" marT="44112" marB="44112" anchor="ctr">
                    <a:lnL w="3810" cap="flat" cmpd="sng" algn="ctr">
                      <a:solidFill>
                        <a:srgbClr val="878787"/>
                      </a:solidFill>
                      <a:prstDash val="solid"/>
                      <a:round/>
                      <a:headEnd type="none" w="med" len="med"/>
                      <a:tailEnd type="none" w="med" len="med"/>
                    </a:lnL>
                    <a:lnR w="3810" cap="flat" cmpd="sng" algn="ctr">
                      <a:solidFill>
                        <a:srgbClr val="878787"/>
                      </a:solidFill>
                      <a:prstDash val="solid"/>
                      <a:round/>
                      <a:headEnd type="none" w="med" len="med"/>
                      <a:tailEnd type="none" w="med" len="med"/>
                    </a:lnR>
                    <a:lnT w="3810" cap="flat" cmpd="sng" algn="ctr">
                      <a:solidFill>
                        <a:srgbClr val="895B99"/>
                      </a:solidFill>
                      <a:prstDash val="solid"/>
                      <a:round/>
                      <a:headEnd type="none" w="med" len="med"/>
                      <a:tailEnd type="none" w="med" len="med"/>
                    </a:lnT>
                    <a:lnB w="3810" cap="flat" cmpd="sng" algn="ctr">
                      <a:solidFill>
                        <a:srgbClr val="878987"/>
                      </a:solidFill>
                      <a:prstDash val="solid"/>
                      <a:round/>
                      <a:headEnd type="none" w="med" len="med"/>
                      <a:tailEnd type="none" w="med" len="med"/>
                    </a:lnB>
                  </a:tcPr>
                </a:tc>
                <a:extLst>
                  <a:ext uri="{0D108BD9-81ED-4DB2-BD59-A6C34878D82A}">
                    <a16:rowId xmlns:a16="http://schemas.microsoft.com/office/drawing/2014/main" val="3424217085"/>
                  </a:ext>
                </a:extLst>
              </a:tr>
              <a:tr h="453216">
                <a:tc>
                  <a:txBody>
                    <a:bodyPr/>
                    <a:lstStyle/>
                    <a:p>
                      <a:r>
                        <a:rPr lang="en-GB" sz="1900" b="0" dirty="0">
                          <a:effectLst/>
                          <a:latin typeface="+mn-lt"/>
                        </a:rPr>
                        <a:t>Skin for neuraxial blockade</a:t>
                      </a:r>
                      <a:endParaRPr lang="en-GB" sz="1900" dirty="0">
                        <a:effectLst/>
                        <a:latin typeface="+mn-lt"/>
                      </a:endParaRPr>
                    </a:p>
                  </a:txBody>
                  <a:tcPr marL="88225" marR="88225" marT="44112" marB="44112" anchor="ctr">
                    <a:lnL w="3810" cap="flat" cmpd="sng" algn="ctr">
                      <a:solidFill>
                        <a:srgbClr val="878787"/>
                      </a:solidFill>
                      <a:prstDash val="solid"/>
                      <a:round/>
                      <a:headEnd type="none" w="med" len="med"/>
                      <a:tailEnd type="none" w="med" len="med"/>
                    </a:lnL>
                    <a:lnR w="3810" cap="flat" cmpd="sng" algn="ctr">
                      <a:solidFill>
                        <a:srgbClr val="878787"/>
                      </a:solidFill>
                      <a:prstDash val="solid"/>
                      <a:round/>
                      <a:headEnd type="none" w="med" len="med"/>
                      <a:tailEnd type="none" w="med" len="med"/>
                    </a:lnR>
                    <a:lnT w="3810" cap="flat" cmpd="sng" algn="ctr">
                      <a:solidFill>
                        <a:srgbClr val="878987"/>
                      </a:solidFill>
                      <a:prstDash val="solid"/>
                      <a:round/>
                      <a:headEnd type="none" w="med" len="med"/>
                      <a:tailEnd type="none" w="med" len="med"/>
                    </a:lnT>
                    <a:lnB w="3810" cap="flat" cmpd="sng" algn="ctr">
                      <a:solidFill>
                        <a:srgbClr val="878987"/>
                      </a:solidFill>
                      <a:prstDash val="solid"/>
                      <a:round/>
                      <a:headEnd type="none" w="med" len="med"/>
                      <a:tailEnd type="none" w="med" len="med"/>
                    </a:lnB>
                  </a:tcPr>
                </a:tc>
                <a:tc>
                  <a:txBody>
                    <a:bodyPr/>
                    <a:lstStyle/>
                    <a:p>
                      <a:r>
                        <a:rPr lang="en-GB" sz="1900" b="0" dirty="0">
                          <a:effectLst/>
                          <a:latin typeface="+mn-lt"/>
                        </a:rPr>
                        <a:t>7</a:t>
                      </a:r>
                      <a:endParaRPr lang="en-GB" sz="1900" dirty="0">
                        <a:effectLst/>
                        <a:latin typeface="+mn-lt"/>
                      </a:endParaRPr>
                    </a:p>
                  </a:txBody>
                  <a:tcPr marL="88225" marR="88225" marT="44112" marB="44112" anchor="ctr">
                    <a:lnL w="3810" cap="flat" cmpd="sng" algn="ctr">
                      <a:solidFill>
                        <a:srgbClr val="878787"/>
                      </a:solidFill>
                      <a:prstDash val="solid"/>
                      <a:round/>
                      <a:headEnd type="none" w="med" len="med"/>
                      <a:tailEnd type="none" w="med" len="med"/>
                    </a:lnL>
                    <a:lnR w="3810" cap="flat" cmpd="sng" algn="ctr">
                      <a:solidFill>
                        <a:srgbClr val="878787"/>
                      </a:solidFill>
                      <a:prstDash val="solid"/>
                      <a:round/>
                      <a:headEnd type="none" w="med" len="med"/>
                      <a:tailEnd type="none" w="med" len="med"/>
                    </a:lnR>
                    <a:lnT w="3810" cap="flat" cmpd="sng" algn="ctr">
                      <a:solidFill>
                        <a:srgbClr val="878987"/>
                      </a:solidFill>
                      <a:prstDash val="solid"/>
                      <a:round/>
                      <a:headEnd type="none" w="med" len="med"/>
                      <a:tailEnd type="none" w="med" len="med"/>
                    </a:lnT>
                    <a:lnB w="3810" cap="flat" cmpd="sng" algn="ctr">
                      <a:solidFill>
                        <a:srgbClr val="878987"/>
                      </a:solidFill>
                      <a:prstDash val="solid"/>
                      <a:round/>
                      <a:headEnd type="none" w="med" len="med"/>
                      <a:tailEnd type="none" w="med" len="med"/>
                    </a:lnB>
                  </a:tcPr>
                </a:tc>
                <a:extLst>
                  <a:ext uri="{0D108BD9-81ED-4DB2-BD59-A6C34878D82A}">
                    <a16:rowId xmlns:a16="http://schemas.microsoft.com/office/drawing/2014/main" val="2861835221"/>
                  </a:ext>
                </a:extLst>
              </a:tr>
              <a:tr h="453216">
                <a:tc>
                  <a:txBody>
                    <a:bodyPr/>
                    <a:lstStyle/>
                    <a:p>
                      <a:r>
                        <a:rPr lang="en-GB" sz="1900" b="0" dirty="0">
                          <a:effectLst/>
                          <a:latin typeface="+mn-lt"/>
                        </a:rPr>
                        <a:t>Skin for surgical site</a:t>
                      </a:r>
                      <a:endParaRPr lang="en-GB" sz="1900" dirty="0">
                        <a:effectLst/>
                        <a:latin typeface="+mn-lt"/>
                      </a:endParaRPr>
                    </a:p>
                  </a:txBody>
                  <a:tcPr marL="88225" marR="88225" marT="44112" marB="44112" anchor="ctr">
                    <a:lnL w="3810" cap="flat" cmpd="sng" algn="ctr">
                      <a:solidFill>
                        <a:srgbClr val="878787"/>
                      </a:solidFill>
                      <a:prstDash val="solid"/>
                      <a:round/>
                      <a:headEnd type="none" w="med" len="med"/>
                      <a:tailEnd type="none" w="med" len="med"/>
                    </a:lnL>
                    <a:lnR w="3810" cap="flat" cmpd="sng" algn="ctr">
                      <a:solidFill>
                        <a:srgbClr val="878787"/>
                      </a:solidFill>
                      <a:prstDash val="solid"/>
                      <a:round/>
                      <a:headEnd type="none" w="med" len="med"/>
                      <a:tailEnd type="none" w="med" len="med"/>
                    </a:lnR>
                    <a:lnT w="3810" cap="flat" cmpd="sng" algn="ctr">
                      <a:solidFill>
                        <a:srgbClr val="878987"/>
                      </a:solidFill>
                      <a:prstDash val="solid"/>
                      <a:round/>
                      <a:headEnd type="none" w="med" len="med"/>
                      <a:tailEnd type="none" w="med" len="med"/>
                    </a:lnT>
                    <a:lnB w="3810" cap="flat" cmpd="sng" algn="ctr">
                      <a:solidFill>
                        <a:srgbClr val="878987"/>
                      </a:solidFill>
                      <a:prstDash val="solid"/>
                      <a:round/>
                      <a:headEnd type="none" w="med" len="med"/>
                      <a:tailEnd type="none" w="med" len="med"/>
                    </a:lnB>
                  </a:tcPr>
                </a:tc>
                <a:tc>
                  <a:txBody>
                    <a:bodyPr/>
                    <a:lstStyle/>
                    <a:p>
                      <a:r>
                        <a:rPr lang="en-GB" sz="1900" b="0" dirty="0">
                          <a:effectLst/>
                          <a:latin typeface="+mn-lt"/>
                        </a:rPr>
                        <a:t>4</a:t>
                      </a:r>
                      <a:endParaRPr lang="en-GB" sz="1900" dirty="0">
                        <a:effectLst/>
                        <a:latin typeface="+mn-lt"/>
                      </a:endParaRPr>
                    </a:p>
                  </a:txBody>
                  <a:tcPr marL="88225" marR="88225" marT="44112" marB="44112" anchor="ctr">
                    <a:lnL w="3810" cap="flat" cmpd="sng" algn="ctr">
                      <a:solidFill>
                        <a:srgbClr val="878787"/>
                      </a:solidFill>
                      <a:prstDash val="solid"/>
                      <a:round/>
                      <a:headEnd type="none" w="med" len="med"/>
                      <a:tailEnd type="none" w="med" len="med"/>
                    </a:lnL>
                    <a:lnR w="3810" cap="flat" cmpd="sng" algn="ctr">
                      <a:solidFill>
                        <a:srgbClr val="878787"/>
                      </a:solidFill>
                      <a:prstDash val="solid"/>
                      <a:round/>
                      <a:headEnd type="none" w="med" len="med"/>
                      <a:tailEnd type="none" w="med" len="med"/>
                    </a:lnR>
                    <a:lnT w="3810" cap="flat" cmpd="sng" algn="ctr">
                      <a:solidFill>
                        <a:srgbClr val="878987"/>
                      </a:solidFill>
                      <a:prstDash val="solid"/>
                      <a:round/>
                      <a:headEnd type="none" w="med" len="med"/>
                      <a:tailEnd type="none" w="med" len="med"/>
                    </a:lnT>
                    <a:lnB w="3810" cap="flat" cmpd="sng" algn="ctr">
                      <a:solidFill>
                        <a:srgbClr val="878987"/>
                      </a:solidFill>
                      <a:prstDash val="solid"/>
                      <a:round/>
                      <a:headEnd type="none" w="med" len="med"/>
                      <a:tailEnd type="none" w="med" len="med"/>
                    </a:lnB>
                  </a:tcPr>
                </a:tc>
                <a:extLst>
                  <a:ext uri="{0D108BD9-81ED-4DB2-BD59-A6C34878D82A}">
                    <a16:rowId xmlns:a16="http://schemas.microsoft.com/office/drawing/2014/main" val="2711968140"/>
                  </a:ext>
                </a:extLst>
              </a:tr>
              <a:tr h="453216">
                <a:tc>
                  <a:txBody>
                    <a:bodyPr/>
                    <a:lstStyle/>
                    <a:p>
                      <a:r>
                        <a:rPr lang="en-GB" sz="1900" b="0" dirty="0">
                          <a:effectLst/>
                          <a:latin typeface="+mn-lt"/>
                        </a:rPr>
                        <a:t>Coated CVC</a:t>
                      </a:r>
                      <a:endParaRPr lang="en-GB" sz="1900" dirty="0">
                        <a:effectLst/>
                        <a:latin typeface="+mn-lt"/>
                      </a:endParaRPr>
                    </a:p>
                  </a:txBody>
                  <a:tcPr marL="88225" marR="88225" marT="44112" marB="44112" anchor="ctr">
                    <a:lnL w="3810" cap="flat" cmpd="sng" algn="ctr">
                      <a:solidFill>
                        <a:srgbClr val="878787"/>
                      </a:solidFill>
                      <a:prstDash val="solid"/>
                      <a:round/>
                      <a:headEnd type="none" w="med" len="med"/>
                      <a:tailEnd type="none" w="med" len="med"/>
                    </a:lnL>
                    <a:lnR w="3810" cap="flat" cmpd="sng" algn="ctr">
                      <a:solidFill>
                        <a:srgbClr val="878787"/>
                      </a:solidFill>
                      <a:prstDash val="solid"/>
                      <a:round/>
                      <a:headEnd type="none" w="med" len="med"/>
                      <a:tailEnd type="none" w="med" len="med"/>
                    </a:lnR>
                    <a:lnT w="3810" cap="flat" cmpd="sng" algn="ctr">
                      <a:solidFill>
                        <a:srgbClr val="878987"/>
                      </a:solidFill>
                      <a:prstDash val="solid"/>
                      <a:round/>
                      <a:headEnd type="none" w="med" len="med"/>
                      <a:tailEnd type="none" w="med" len="med"/>
                    </a:lnT>
                    <a:lnB w="3810" cap="flat" cmpd="sng" algn="ctr">
                      <a:solidFill>
                        <a:srgbClr val="878987"/>
                      </a:solidFill>
                      <a:prstDash val="solid"/>
                      <a:round/>
                      <a:headEnd type="none" w="med" len="med"/>
                      <a:tailEnd type="none" w="med" len="med"/>
                    </a:lnB>
                  </a:tcPr>
                </a:tc>
                <a:tc>
                  <a:txBody>
                    <a:bodyPr/>
                    <a:lstStyle/>
                    <a:p>
                      <a:r>
                        <a:rPr lang="en-GB" sz="1900" b="0" dirty="0">
                          <a:effectLst/>
                          <a:latin typeface="+mn-lt"/>
                        </a:rPr>
                        <a:t>6</a:t>
                      </a:r>
                      <a:endParaRPr lang="en-GB" sz="1900" dirty="0">
                        <a:effectLst/>
                        <a:latin typeface="+mn-lt"/>
                      </a:endParaRPr>
                    </a:p>
                  </a:txBody>
                  <a:tcPr marL="88225" marR="88225" marT="44112" marB="44112" anchor="ctr">
                    <a:lnL w="3810" cap="flat" cmpd="sng" algn="ctr">
                      <a:solidFill>
                        <a:srgbClr val="878787"/>
                      </a:solidFill>
                      <a:prstDash val="solid"/>
                      <a:round/>
                      <a:headEnd type="none" w="med" len="med"/>
                      <a:tailEnd type="none" w="med" len="med"/>
                    </a:lnL>
                    <a:lnR w="3810" cap="flat" cmpd="sng" algn="ctr">
                      <a:solidFill>
                        <a:srgbClr val="878787"/>
                      </a:solidFill>
                      <a:prstDash val="solid"/>
                      <a:round/>
                      <a:headEnd type="none" w="med" len="med"/>
                      <a:tailEnd type="none" w="med" len="med"/>
                    </a:lnR>
                    <a:lnT w="3810" cap="flat" cmpd="sng" algn="ctr">
                      <a:solidFill>
                        <a:srgbClr val="878987"/>
                      </a:solidFill>
                      <a:prstDash val="solid"/>
                      <a:round/>
                      <a:headEnd type="none" w="med" len="med"/>
                      <a:tailEnd type="none" w="med" len="med"/>
                    </a:lnT>
                    <a:lnB w="3810" cap="flat" cmpd="sng" algn="ctr">
                      <a:solidFill>
                        <a:srgbClr val="878987"/>
                      </a:solidFill>
                      <a:prstDash val="solid"/>
                      <a:round/>
                      <a:headEnd type="none" w="med" len="med"/>
                      <a:tailEnd type="none" w="med" len="med"/>
                    </a:lnB>
                  </a:tcPr>
                </a:tc>
                <a:extLst>
                  <a:ext uri="{0D108BD9-81ED-4DB2-BD59-A6C34878D82A}">
                    <a16:rowId xmlns:a16="http://schemas.microsoft.com/office/drawing/2014/main" val="1902994796"/>
                  </a:ext>
                </a:extLst>
              </a:tr>
              <a:tr h="453216">
                <a:tc>
                  <a:txBody>
                    <a:bodyPr/>
                    <a:lstStyle/>
                    <a:p>
                      <a:r>
                        <a:rPr lang="en-GB" sz="1900" b="0" dirty="0">
                          <a:effectLst/>
                          <a:latin typeface="+mn-lt"/>
                        </a:rPr>
                        <a:t>Urethral gel</a:t>
                      </a:r>
                      <a:endParaRPr lang="en-GB" sz="1900" dirty="0">
                        <a:effectLst/>
                        <a:latin typeface="+mn-lt"/>
                      </a:endParaRPr>
                    </a:p>
                  </a:txBody>
                  <a:tcPr marL="88225" marR="88225" marT="44112" marB="44112" anchor="ctr">
                    <a:lnL w="3810" cap="flat" cmpd="sng" algn="ctr">
                      <a:solidFill>
                        <a:srgbClr val="878787"/>
                      </a:solidFill>
                      <a:prstDash val="solid"/>
                      <a:round/>
                      <a:headEnd type="none" w="med" len="med"/>
                      <a:tailEnd type="none" w="med" len="med"/>
                    </a:lnL>
                    <a:lnR w="3810" cap="flat" cmpd="sng" algn="ctr">
                      <a:solidFill>
                        <a:srgbClr val="878787"/>
                      </a:solidFill>
                      <a:prstDash val="solid"/>
                      <a:round/>
                      <a:headEnd type="none" w="med" len="med"/>
                      <a:tailEnd type="none" w="med" len="med"/>
                    </a:lnR>
                    <a:lnT w="3810" cap="flat" cmpd="sng" algn="ctr">
                      <a:solidFill>
                        <a:srgbClr val="878987"/>
                      </a:solidFill>
                      <a:prstDash val="solid"/>
                      <a:round/>
                      <a:headEnd type="none" w="med" len="med"/>
                      <a:tailEnd type="none" w="med" len="med"/>
                    </a:lnT>
                    <a:lnB w="3810" cap="flat" cmpd="sng" algn="ctr">
                      <a:solidFill>
                        <a:srgbClr val="878987"/>
                      </a:solidFill>
                      <a:prstDash val="solid"/>
                      <a:round/>
                      <a:headEnd type="none" w="med" len="med"/>
                      <a:tailEnd type="none" w="med" len="med"/>
                    </a:lnB>
                  </a:tcPr>
                </a:tc>
                <a:tc>
                  <a:txBody>
                    <a:bodyPr/>
                    <a:lstStyle/>
                    <a:p>
                      <a:r>
                        <a:rPr lang="en-GB" sz="1900" b="0" dirty="0">
                          <a:effectLst/>
                          <a:latin typeface="+mn-lt"/>
                        </a:rPr>
                        <a:t>11</a:t>
                      </a:r>
                      <a:endParaRPr lang="en-GB" sz="1900" dirty="0">
                        <a:effectLst/>
                        <a:latin typeface="+mn-lt"/>
                      </a:endParaRPr>
                    </a:p>
                  </a:txBody>
                  <a:tcPr marL="88225" marR="88225" marT="44112" marB="44112" anchor="ctr">
                    <a:lnL w="3810" cap="flat" cmpd="sng" algn="ctr">
                      <a:solidFill>
                        <a:srgbClr val="878787"/>
                      </a:solidFill>
                      <a:prstDash val="solid"/>
                      <a:round/>
                      <a:headEnd type="none" w="med" len="med"/>
                      <a:tailEnd type="none" w="med" len="med"/>
                    </a:lnL>
                    <a:lnR w="3810" cap="flat" cmpd="sng" algn="ctr">
                      <a:solidFill>
                        <a:srgbClr val="878787"/>
                      </a:solidFill>
                      <a:prstDash val="solid"/>
                      <a:round/>
                      <a:headEnd type="none" w="med" len="med"/>
                      <a:tailEnd type="none" w="med" len="med"/>
                    </a:lnR>
                    <a:lnT w="3810" cap="flat" cmpd="sng" algn="ctr">
                      <a:solidFill>
                        <a:srgbClr val="878987"/>
                      </a:solidFill>
                      <a:prstDash val="solid"/>
                      <a:round/>
                      <a:headEnd type="none" w="med" len="med"/>
                      <a:tailEnd type="none" w="med" len="med"/>
                    </a:lnT>
                    <a:lnB w="3810" cap="flat" cmpd="sng" algn="ctr">
                      <a:solidFill>
                        <a:srgbClr val="878987"/>
                      </a:solidFill>
                      <a:prstDash val="solid"/>
                      <a:round/>
                      <a:headEnd type="none" w="med" len="med"/>
                      <a:tailEnd type="none" w="med" len="med"/>
                    </a:lnB>
                  </a:tcPr>
                </a:tc>
                <a:extLst>
                  <a:ext uri="{0D108BD9-81ED-4DB2-BD59-A6C34878D82A}">
                    <a16:rowId xmlns:a16="http://schemas.microsoft.com/office/drawing/2014/main" val="2390672339"/>
                  </a:ext>
                </a:extLst>
              </a:tr>
            </a:tbl>
          </a:graphicData>
        </a:graphic>
      </p:graphicFrame>
      <p:sp>
        <p:nvSpPr>
          <p:cNvPr id="7" name="Content Placeholder 2">
            <a:extLst>
              <a:ext uri="{FF2B5EF4-FFF2-40B4-BE49-F238E27FC236}">
                <a16:creationId xmlns:a16="http://schemas.microsoft.com/office/drawing/2014/main" id="{24CAE639-DF6B-E845-870B-4F543BE18AE2}"/>
              </a:ext>
            </a:extLst>
          </p:cNvPr>
          <p:cNvSpPr txBox="1">
            <a:spLocks/>
          </p:cNvSpPr>
          <p:nvPr/>
        </p:nvSpPr>
        <p:spPr>
          <a:xfrm>
            <a:off x="6164354" y="4752079"/>
            <a:ext cx="5011830" cy="113240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00A7B5"/>
              </a:buClr>
              <a:buFont typeface="Arial"/>
              <a:buChar char="•"/>
              <a:defRPr sz="2800" kern="1200">
                <a:solidFill>
                  <a:srgbClr val="3F2A56"/>
                </a:solidFill>
                <a:latin typeface="Century Gothic"/>
                <a:ea typeface="+mn-ea"/>
                <a:cs typeface="Century Gothic"/>
              </a:defRPr>
            </a:lvl1pPr>
            <a:lvl2pPr marL="742950" indent="-285750" algn="l" defTabSz="457200" rtl="0" eaLnBrk="1" latinLnBrk="0" hangingPunct="1">
              <a:spcBef>
                <a:spcPct val="20000"/>
              </a:spcBef>
              <a:buFont typeface="Arial"/>
              <a:buChar char="–"/>
              <a:defRPr sz="2500" kern="1200">
                <a:solidFill>
                  <a:schemeClr val="tx1"/>
                </a:solidFill>
                <a:latin typeface="Century Gothic"/>
                <a:ea typeface="+mn-ea"/>
                <a:cs typeface="Century Gothic"/>
              </a:defRPr>
            </a:lvl2pPr>
            <a:lvl3pPr marL="1143000" indent="-228600" algn="l" defTabSz="457200" rtl="0" eaLnBrk="1" latinLnBrk="0" hangingPunct="1">
              <a:spcBef>
                <a:spcPct val="20000"/>
              </a:spcBef>
              <a:buClr>
                <a:srgbClr val="00A7B5"/>
              </a:buClr>
              <a:buFont typeface="Arial"/>
              <a:buChar char="•"/>
              <a:defRPr sz="2200" kern="1200">
                <a:solidFill>
                  <a:srgbClr val="3F2A56"/>
                </a:solidFill>
                <a:latin typeface="Century Gothic"/>
                <a:ea typeface="+mn-ea"/>
                <a:cs typeface="Century Gothic"/>
              </a:defRPr>
            </a:lvl3pPr>
            <a:lvl4pPr marL="1600200" indent="-228600" algn="l" defTabSz="457200" rtl="0" eaLnBrk="1" latinLnBrk="0" hangingPunct="1">
              <a:spcBef>
                <a:spcPct val="20000"/>
              </a:spcBef>
              <a:buFont typeface="Arial"/>
              <a:buChar char="–"/>
              <a:defRPr sz="2200" kern="1200">
                <a:solidFill>
                  <a:srgbClr val="3F2A56"/>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rgbClr val="3F2A56"/>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dirty="0"/>
              <a:t>None where the ONLY reported exposure was skin preparation for cannulation</a:t>
            </a:r>
          </a:p>
        </p:txBody>
      </p:sp>
    </p:spTree>
    <p:extLst>
      <p:ext uri="{BB962C8B-B14F-4D97-AF65-F5344CB8AC3E}">
        <p14:creationId xmlns:p14="http://schemas.microsoft.com/office/powerpoint/2010/main" val="1925668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09B32F-A2FB-0144-8121-3569D09AB1F5}"/>
              </a:ext>
            </a:extLst>
          </p:cNvPr>
          <p:cNvSpPr>
            <a:spLocks noGrp="1"/>
          </p:cNvSpPr>
          <p:nvPr>
            <p:ph idx="1"/>
          </p:nvPr>
        </p:nvSpPr>
        <p:spPr>
          <a:xfrm>
            <a:off x="609600" y="1974745"/>
            <a:ext cx="10792408" cy="3480658"/>
          </a:xfrm>
        </p:spPr>
        <p:txBody>
          <a:bodyPr/>
          <a:lstStyle/>
          <a:p>
            <a:r>
              <a:rPr lang="en-GB" sz="2000" dirty="0"/>
              <a:t>Often not suspected (only in 28% of cases) by anaesthetist</a:t>
            </a:r>
          </a:p>
          <a:p>
            <a:r>
              <a:rPr lang="en-GB" sz="2000" dirty="0"/>
              <a:t>3 potentially avoidable cases</a:t>
            </a:r>
          </a:p>
          <a:p>
            <a:pPr lvl="1"/>
            <a:r>
              <a:rPr lang="en-GB" sz="2000" dirty="0"/>
              <a:t>1 reported prior chlorhexidine allergy</a:t>
            </a:r>
          </a:p>
          <a:p>
            <a:pPr lvl="1"/>
            <a:r>
              <a:rPr lang="en-GB" sz="2000" dirty="0"/>
              <a:t>1 reported prior perioperative allergy that was not investigated </a:t>
            </a:r>
          </a:p>
          <a:p>
            <a:pPr lvl="1"/>
            <a:r>
              <a:rPr lang="en-GB" sz="2000" dirty="0"/>
              <a:t>1 NAP6 confirmed chlorhexidine allergy case experienced subsequent anaphylaxis to chlorhexidine in 2</a:t>
            </a:r>
            <a:r>
              <a:rPr lang="en-GB" sz="2000" baseline="30000" dirty="0"/>
              <a:t>nd</a:t>
            </a:r>
            <a:r>
              <a:rPr lang="en-GB" sz="2000" dirty="0"/>
              <a:t> procedure</a:t>
            </a:r>
          </a:p>
          <a:p>
            <a:r>
              <a:rPr lang="en-GB" sz="2000" dirty="0"/>
              <a:t>Chlorhexidine coated central lines not always removed (2 of 6 CVC related cases)</a:t>
            </a:r>
          </a:p>
          <a:p>
            <a:r>
              <a:rPr lang="en-GB" sz="2000" dirty="0"/>
              <a:t>Testing for chlorhexidine was frequently omitted in allergy clinics</a:t>
            </a:r>
          </a:p>
          <a:p>
            <a:endParaRPr lang="en-GB" sz="2000" dirty="0"/>
          </a:p>
          <a:p>
            <a:pPr marL="0" indent="0">
              <a:buNone/>
            </a:pPr>
            <a:endParaRPr lang="en-GB" dirty="0"/>
          </a:p>
        </p:txBody>
      </p:sp>
      <p:sp>
        <p:nvSpPr>
          <p:cNvPr id="5" name="Title 1"/>
          <p:cNvSpPr>
            <a:spLocks noGrp="1"/>
          </p:cNvSpPr>
          <p:nvPr>
            <p:ph type="title"/>
          </p:nvPr>
        </p:nvSpPr>
        <p:spPr>
          <a:xfrm>
            <a:off x="609600" y="521779"/>
            <a:ext cx="10972800" cy="1143000"/>
          </a:xfrm>
        </p:spPr>
        <p:txBody>
          <a:bodyPr/>
          <a:lstStyle/>
          <a:p>
            <a:r>
              <a:rPr lang="en-US" dirty="0"/>
              <a:t>Key </a:t>
            </a:r>
            <a:r>
              <a:rPr lang="en-US" dirty="0" smtClean="0"/>
              <a:t>Findings: Chlorhexidine </a:t>
            </a:r>
            <a:r>
              <a:rPr lang="en-US" dirty="0"/>
              <a:t>2</a:t>
            </a:r>
          </a:p>
        </p:txBody>
      </p:sp>
    </p:spTree>
    <p:extLst>
      <p:ext uri="{BB962C8B-B14F-4D97-AF65-F5344CB8AC3E}">
        <p14:creationId xmlns:p14="http://schemas.microsoft.com/office/powerpoint/2010/main" val="5455837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already know </a:t>
            </a:r>
          </a:p>
        </p:txBody>
      </p:sp>
      <p:sp>
        <p:nvSpPr>
          <p:cNvPr id="3" name="Content Placeholder 2"/>
          <p:cNvSpPr>
            <a:spLocks noGrp="1"/>
          </p:cNvSpPr>
          <p:nvPr>
            <p:ph idx="1"/>
          </p:nvPr>
        </p:nvSpPr>
        <p:spPr>
          <a:xfrm>
            <a:off x="609600" y="1779460"/>
            <a:ext cx="10531151" cy="3787963"/>
          </a:xfrm>
        </p:spPr>
        <p:txBody>
          <a:bodyPr>
            <a:normAutofit lnSpcReduction="10000"/>
          </a:bodyPr>
          <a:lstStyle/>
          <a:p>
            <a:r>
              <a:rPr lang="en-US" sz="2400" dirty="0"/>
              <a:t>Perioperative anaphylaxis is an uncommon but hazardous accompaniment of </a:t>
            </a:r>
            <a:r>
              <a:rPr lang="en-US" sz="2400" dirty="0" err="1"/>
              <a:t>anaesthesia</a:t>
            </a:r>
            <a:r>
              <a:rPr lang="en-US" sz="2400" dirty="0"/>
              <a:t> and surgery</a:t>
            </a:r>
          </a:p>
          <a:p>
            <a:r>
              <a:rPr lang="en-US" sz="2400" dirty="0"/>
              <a:t>It is usually an allergic reaction to one of the many drugs administered </a:t>
            </a:r>
          </a:p>
          <a:p>
            <a:r>
              <a:rPr lang="en-US" sz="2400" dirty="0"/>
              <a:t>It can occur suddenly in any patient, regardless of allergy history or previous uneventful </a:t>
            </a:r>
            <a:r>
              <a:rPr lang="en-US" sz="2400" dirty="0" err="1"/>
              <a:t>anaesthesia</a:t>
            </a:r>
            <a:endParaRPr lang="en-US" sz="2400" dirty="0"/>
          </a:p>
          <a:p>
            <a:r>
              <a:rPr lang="en-US" sz="2400" dirty="0"/>
              <a:t>Most previous studies have implicated muscle relaxant drugs (NMBAs) as the most common cause</a:t>
            </a:r>
          </a:p>
          <a:p>
            <a:r>
              <a:rPr lang="en-US" sz="2400" dirty="0"/>
              <a:t>Published guidelines exist on management and investigation but levels of compliance are unknown</a:t>
            </a:r>
            <a:endParaRPr lang="en-US" dirty="0"/>
          </a:p>
        </p:txBody>
      </p:sp>
    </p:spTree>
    <p:extLst>
      <p:ext uri="{BB962C8B-B14F-4D97-AF65-F5344CB8AC3E}">
        <p14:creationId xmlns:p14="http://schemas.microsoft.com/office/powerpoint/2010/main" val="688260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09B32F-A2FB-0144-8121-3569D09AB1F5}"/>
              </a:ext>
            </a:extLst>
          </p:cNvPr>
          <p:cNvSpPr>
            <a:spLocks noGrp="1"/>
          </p:cNvSpPr>
          <p:nvPr>
            <p:ph idx="1"/>
          </p:nvPr>
        </p:nvSpPr>
        <p:spPr>
          <a:xfrm>
            <a:off x="609600" y="1974745"/>
            <a:ext cx="10773747" cy="3480658"/>
          </a:xfrm>
        </p:spPr>
        <p:txBody>
          <a:bodyPr>
            <a:normAutofit lnSpcReduction="10000"/>
          </a:bodyPr>
          <a:lstStyle/>
          <a:p>
            <a:r>
              <a:rPr lang="en-GB" sz="2000" dirty="0"/>
              <a:t>Fourth most common cause of perioperative anaphylaxis (14.6/100,000 administrations = higher risk than </a:t>
            </a:r>
            <a:r>
              <a:rPr lang="en-GB" sz="2000" dirty="0" err="1"/>
              <a:t>suxamethonium</a:t>
            </a:r>
            <a:r>
              <a:rPr lang="en-GB" sz="2000" dirty="0"/>
              <a:t>)</a:t>
            </a:r>
          </a:p>
          <a:p>
            <a:r>
              <a:rPr lang="en-GB" sz="2000" dirty="0"/>
              <a:t>9 cases</a:t>
            </a:r>
          </a:p>
          <a:p>
            <a:r>
              <a:rPr lang="en-GB" sz="2000" dirty="0"/>
              <a:t>Profound hypotension common</a:t>
            </a:r>
          </a:p>
          <a:p>
            <a:r>
              <a:rPr lang="en-GB" sz="2000" dirty="0"/>
              <a:t>Desaturation was the 2</a:t>
            </a:r>
            <a:r>
              <a:rPr lang="en-GB" sz="2000" baseline="30000" dirty="0"/>
              <a:t>nd</a:t>
            </a:r>
            <a:r>
              <a:rPr lang="en-GB" sz="2000" dirty="0"/>
              <a:t> most common presenting feature</a:t>
            </a:r>
          </a:p>
          <a:p>
            <a:r>
              <a:rPr lang="en-GB" sz="2000" dirty="0"/>
              <a:t>1/3 had no skin signs</a:t>
            </a:r>
          </a:p>
          <a:p>
            <a:r>
              <a:rPr lang="en-GB" sz="2000" dirty="0"/>
              <a:t>Onset &gt;10 mins in 5 cases and &gt;60 mins in 2 cases</a:t>
            </a:r>
          </a:p>
          <a:p>
            <a:r>
              <a:rPr lang="en-GB" sz="2000" dirty="0"/>
              <a:t>2/3 required transfer to critical care</a:t>
            </a:r>
          </a:p>
          <a:p>
            <a:r>
              <a:rPr lang="en-GB" sz="2000" dirty="0"/>
              <a:t>NB: Patent Blue dye can cause spurious oxygen desaturation but this should not be </a:t>
            </a:r>
            <a:r>
              <a:rPr lang="en-GB" sz="2000" b="1" i="1" dirty="0"/>
              <a:t>assumed</a:t>
            </a:r>
            <a:r>
              <a:rPr lang="en-GB" sz="2000" dirty="0"/>
              <a:t> to be the cause</a:t>
            </a:r>
          </a:p>
          <a:p>
            <a:endParaRPr lang="en-GB" sz="2000" dirty="0"/>
          </a:p>
          <a:p>
            <a:pPr marL="0" indent="0">
              <a:buNone/>
            </a:pPr>
            <a:endParaRPr lang="en-GB" dirty="0"/>
          </a:p>
        </p:txBody>
      </p:sp>
      <p:sp>
        <p:nvSpPr>
          <p:cNvPr id="5" name="Title 1"/>
          <p:cNvSpPr>
            <a:spLocks noGrp="1"/>
          </p:cNvSpPr>
          <p:nvPr>
            <p:ph type="title"/>
          </p:nvPr>
        </p:nvSpPr>
        <p:spPr>
          <a:xfrm>
            <a:off x="609600" y="552879"/>
            <a:ext cx="10972800" cy="1143000"/>
          </a:xfrm>
        </p:spPr>
        <p:txBody>
          <a:bodyPr/>
          <a:lstStyle/>
          <a:p>
            <a:r>
              <a:rPr lang="en-US" dirty="0"/>
              <a:t>Key </a:t>
            </a:r>
            <a:r>
              <a:rPr lang="en-US" dirty="0" smtClean="0"/>
              <a:t>Findings: </a:t>
            </a:r>
            <a:r>
              <a:rPr lang="en-US" dirty="0"/>
              <a:t>Patent Blue dye</a:t>
            </a:r>
          </a:p>
        </p:txBody>
      </p:sp>
    </p:spTree>
    <p:extLst>
      <p:ext uri="{BB962C8B-B14F-4D97-AF65-F5344CB8AC3E}">
        <p14:creationId xmlns:p14="http://schemas.microsoft.com/office/powerpoint/2010/main" val="6931969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09B32F-A2FB-0144-8121-3569D09AB1F5}"/>
              </a:ext>
            </a:extLst>
          </p:cNvPr>
          <p:cNvSpPr>
            <a:spLocks noGrp="1"/>
          </p:cNvSpPr>
          <p:nvPr>
            <p:ph idx="1"/>
          </p:nvPr>
        </p:nvSpPr>
        <p:spPr>
          <a:xfrm>
            <a:off x="609600" y="1664779"/>
            <a:ext cx="10612016" cy="3976604"/>
          </a:xfrm>
        </p:spPr>
        <p:txBody>
          <a:bodyPr>
            <a:normAutofit/>
          </a:bodyPr>
          <a:lstStyle/>
          <a:p>
            <a:pPr>
              <a:buFont typeface="Arial" charset="0"/>
              <a:buChar char="•"/>
            </a:pPr>
            <a:r>
              <a:rPr lang="en-US" sz="2000" dirty="0"/>
              <a:t>Annual estimated workload of 402,753 </a:t>
            </a:r>
            <a:r>
              <a:rPr lang="en-US" sz="2000" dirty="0" err="1"/>
              <a:t>paediatric</a:t>
            </a:r>
            <a:r>
              <a:rPr lang="en-US" sz="2000" dirty="0"/>
              <a:t> cases</a:t>
            </a:r>
          </a:p>
          <a:p>
            <a:pPr>
              <a:buFont typeface="Arial" charset="0"/>
              <a:buChar char="•"/>
            </a:pPr>
            <a:r>
              <a:rPr lang="en-GB" sz="2000" dirty="0"/>
              <a:t>11 cases: 1&lt;5 </a:t>
            </a:r>
            <a:r>
              <a:rPr lang="en-GB" sz="2000" dirty="0" err="1"/>
              <a:t>yrs</a:t>
            </a:r>
            <a:r>
              <a:rPr lang="en-GB" sz="2000" dirty="0"/>
              <a:t>; 10 5-16 </a:t>
            </a:r>
            <a:r>
              <a:rPr lang="en-GB" sz="2000" dirty="0" err="1"/>
              <a:t>yrs</a:t>
            </a:r>
            <a:r>
              <a:rPr lang="en-GB" sz="2000" dirty="0"/>
              <a:t> (1/4 as common than in adults)</a:t>
            </a:r>
          </a:p>
          <a:p>
            <a:pPr>
              <a:buFont typeface="Arial" charset="0"/>
              <a:buChar char="•"/>
            </a:pPr>
            <a:r>
              <a:rPr lang="en-US" sz="2000" dirty="0"/>
              <a:t>The presenting feature was bronchospasm in 2/3 of cases</a:t>
            </a:r>
            <a:endParaRPr lang="en-GB" sz="2000" dirty="0"/>
          </a:p>
          <a:p>
            <a:pPr>
              <a:buFont typeface="Arial" charset="0"/>
              <a:buChar char="•"/>
            </a:pPr>
            <a:r>
              <a:rPr lang="en-US" sz="2000" dirty="0" err="1"/>
              <a:t>Atracurium</a:t>
            </a:r>
            <a:r>
              <a:rPr lang="en-US" sz="2000" dirty="0"/>
              <a:t> was responsible in 3 cases</a:t>
            </a:r>
          </a:p>
          <a:p>
            <a:pPr>
              <a:buFont typeface="Arial" charset="0"/>
              <a:buChar char="•"/>
            </a:pPr>
            <a:r>
              <a:rPr lang="en-US" sz="2000" dirty="0"/>
              <a:t>Single cases of: lidocaine, </a:t>
            </a:r>
            <a:r>
              <a:rPr lang="en-US" sz="2000" dirty="0" err="1"/>
              <a:t>suxamethonium</a:t>
            </a:r>
            <a:r>
              <a:rPr lang="en-US" sz="2000" dirty="0"/>
              <a:t>, piperacillin/</a:t>
            </a:r>
            <a:r>
              <a:rPr lang="en-US" sz="2000" dirty="0" err="1"/>
              <a:t>tazobactam</a:t>
            </a:r>
            <a:r>
              <a:rPr lang="en-US" sz="2000" dirty="0"/>
              <a:t>, </a:t>
            </a:r>
            <a:r>
              <a:rPr lang="en-US" sz="2000" dirty="0" err="1"/>
              <a:t>teicoplainin</a:t>
            </a:r>
            <a:r>
              <a:rPr lang="en-US" sz="2000" dirty="0"/>
              <a:t>, </a:t>
            </a:r>
            <a:r>
              <a:rPr lang="en-US" sz="2000" dirty="0" err="1"/>
              <a:t>aprotinin</a:t>
            </a:r>
            <a:r>
              <a:rPr lang="en-US" sz="2000" dirty="0"/>
              <a:t>, cefuroxime, ibuprofen and cryoprecipitate</a:t>
            </a:r>
          </a:p>
          <a:p>
            <a:pPr>
              <a:buFont typeface="Arial" charset="0"/>
              <a:buChar char="•"/>
            </a:pPr>
            <a:r>
              <a:rPr lang="en-US" sz="2000" dirty="0"/>
              <a:t>Antibiotic-anaphylaxis much less common in children than adults</a:t>
            </a:r>
          </a:p>
          <a:p>
            <a:r>
              <a:rPr lang="en-US" sz="2000" dirty="0"/>
              <a:t>Management judged to be good in 7 cases, good and poor in 4 and poor in 1</a:t>
            </a:r>
          </a:p>
          <a:p>
            <a:r>
              <a:rPr lang="en-US" sz="2000" dirty="0"/>
              <a:t>Only one case was reported to MHRA</a:t>
            </a:r>
          </a:p>
        </p:txBody>
      </p:sp>
      <p:sp>
        <p:nvSpPr>
          <p:cNvPr id="5" name="Title 1"/>
          <p:cNvSpPr>
            <a:spLocks noGrp="1"/>
          </p:cNvSpPr>
          <p:nvPr>
            <p:ph type="title"/>
          </p:nvPr>
        </p:nvSpPr>
        <p:spPr>
          <a:xfrm>
            <a:off x="609600" y="521779"/>
            <a:ext cx="10972800" cy="1143000"/>
          </a:xfrm>
        </p:spPr>
        <p:txBody>
          <a:bodyPr/>
          <a:lstStyle/>
          <a:p>
            <a:r>
              <a:rPr lang="en-US" dirty="0"/>
              <a:t>Key </a:t>
            </a:r>
            <a:r>
              <a:rPr lang="en-US" dirty="0" smtClean="0"/>
              <a:t>Findings: </a:t>
            </a:r>
            <a:r>
              <a:rPr lang="en-US" dirty="0" err="1"/>
              <a:t>Paediatrics</a:t>
            </a:r>
            <a:endParaRPr lang="en-US" dirty="0"/>
          </a:p>
        </p:txBody>
      </p:sp>
    </p:spTree>
    <p:extLst>
      <p:ext uri="{BB962C8B-B14F-4D97-AF65-F5344CB8AC3E}">
        <p14:creationId xmlns:p14="http://schemas.microsoft.com/office/powerpoint/2010/main" val="20013116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09B32F-A2FB-0144-8121-3569D09AB1F5}"/>
              </a:ext>
            </a:extLst>
          </p:cNvPr>
          <p:cNvSpPr>
            <a:spLocks noGrp="1"/>
          </p:cNvSpPr>
          <p:nvPr>
            <p:ph idx="1"/>
          </p:nvPr>
        </p:nvSpPr>
        <p:spPr>
          <a:xfrm>
            <a:off x="594102" y="1698171"/>
            <a:ext cx="11122617" cy="4516648"/>
          </a:xfrm>
        </p:spPr>
        <p:txBody>
          <a:bodyPr>
            <a:noAutofit/>
          </a:bodyPr>
          <a:lstStyle/>
          <a:p>
            <a:pPr>
              <a:spcBef>
                <a:spcPts val="0"/>
              </a:spcBef>
            </a:pPr>
            <a:r>
              <a:rPr lang="en-GB" sz="2000" dirty="0"/>
              <a:t>NAP6 Activity Survey estimated 233,886 obstetric anaesthetics PA in UK</a:t>
            </a:r>
          </a:p>
          <a:p>
            <a:pPr>
              <a:spcBef>
                <a:spcPts val="0"/>
              </a:spcBef>
            </a:pPr>
            <a:r>
              <a:rPr lang="en-GB" sz="2000" dirty="0"/>
              <a:t> </a:t>
            </a:r>
            <a:r>
              <a:rPr lang="en-US" sz="2000" dirty="0"/>
              <a:t>8 cases of perioperative anaphylaxis </a:t>
            </a:r>
          </a:p>
          <a:p>
            <a:pPr>
              <a:spcBef>
                <a:spcPts val="0"/>
              </a:spcBef>
            </a:pPr>
            <a:r>
              <a:rPr lang="en-GB" sz="2000" dirty="0"/>
              <a:t>Incidence 3.4 per 100,000 (95% CI 1.48-6.74 per 100,000)</a:t>
            </a:r>
            <a:endParaRPr lang="en-US" sz="2000" dirty="0"/>
          </a:p>
          <a:p>
            <a:pPr>
              <a:spcBef>
                <a:spcPts val="0"/>
              </a:spcBef>
            </a:pPr>
            <a:r>
              <a:rPr lang="en-US" sz="2000" dirty="0"/>
              <a:t>Culprit identified in four: </a:t>
            </a:r>
            <a:r>
              <a:rPr lang="en-US" sz="2000" dirty="0" err="1"/>
              <a:t>suxamethonium</a:t>
            </a:r>
            <a:r>
              <a:rPr lang="en-US" sz="2000" dirty="0"/>
              <a:t>, </a:t>
            </a:r>
            <a:r>
              <a:rPr lang="en-US" sz="2000" dirty="0" err="1"/>
              <a:t>atracurium</a:t>
            </a:r>
            <a:r>
              <a:rPr lang="en-US" sz="2000" dirty="0"/>
              <a:t>, chlorhexidine and ondansetron</a:t>
            </a:r>
          </a:p>
          <a:p>
            <a:pPr>
              <a:spcBef>
                <a:spcPts val="0"/>
              </a:spcBef>
            </a:pPr>
            <a:r>
              <a:rPr lang="en-GB" sz="2000" dirty="0"/>
              <a:t>6 cases during </a:t>
            </a:r>
            <a:r>
              <a:rPr lang="en-GB" sz="2000" dirty="0" err="1"/>
              <a:t>neuraxial</a:t>
            </a:r>
            <a:r>
              <a:rPr lang="en-GB" sz="2000" dirty="0"/>
              <a:t> anaesthesia and 2 cases during general anaesthesia</a:t>
            </a:r>
          </a:p>
          <a:p>
            <a:pPr>
              <a:spcBef>
                <a:spcPts val="0"/>
              </a:spcBef>
            </a:pPr>
            <a:r>
              <a:rPr lang="en-US" sz="2000" dirty="0"/>
              <a:t>4 out of 6 patients who developed anaphylaxis during </a:t>
            </a:r>
            <a:r>
              <a:rPr lang="en-US" sz="2000" dirty="0" err="1"/>
              <a:t>neuraxial</a:t>
            </a:r>
            <a:r>
              <a:rPr lang="en-US" sz="2000" dirty="0"/>
              <a:t> </a:t>
            </a:r>
            <a:r>
              <a:rPr lang="en-US" sz="2000" dirty="0" err="1"/>
              <a:t>anaesthesia</a:t>
            </a:r>
            <a:r>
              <a:rPr lang="en-US" sz="2000" dirty="0"/>
              <a:t> complained of feeling unwell before the onset of hypotension or other clinical signs</a:t>
            </a:r>
          </a:p>
          <a:p>
            <a:pPr>
              <a:spcBef>
                <a:spcPts val="0"/>
              </a:spcBef>
            </a:pPr>
            <a:r>
              <a:rPr lang="en-US" sz="2000" dirty="0"/>
              <a:t>In 4 cases (2/2 GA and 2/6 </a:t>
            </a:r>
            <a:r>
              <a:rPr lang="en-US" sz="2000" dirty="0" err="1"/>
              <a:t>neuraxial</a:t>
            </a:r>
            <a:r>
              <a:rPr lang="en-US" sz="2000" dirty="0"/>
              <a:t> cases) there was prompt recognition of the critical event</a:t>
            </a:r>
          </a:p>
          <a:p>
            <a:pPr>
              <a:spcBef>
                <a:spcPts val="0"/>
              </a:spcBef>
            </a:pPr>
            <a:r>
              <a:rPr lang="en-US" sz="2000" spc="-100" dirty="0"/>
              <a:t>BUT in only one case (</a:t>
            </a:r>
            <a:r>
              <a:rPr lang="en-US" sz="2000" spc="-100" dirty="0" err="1"/>
              <a:t>neuraxial</a:t>
            </a:r>
            <a:r>
              <a:rPr lang="en-US" sz="2000" spc="-100" dirty="0"/>
              <a:t> </a:t>
            </a:r>
            <a:r>
              <a:rPr lang="en-US" sz="2000" spc="-100" dirty="0" err="1"/>
              <a:t>anaesthesia</a:t>
            </a:r>
            <a:r>
              <a:rPr lang="en-US" sz="2000" spc="-100" dirty="0"/>
              <a:t>) was the event promptly </a:t>
            </a:r>
            <a:r>
              <a:rPr lang="en-US" sz="2000" spc="-100" dirty="0" err="1"/>
              <a:t>recognised</a:t>
            </a:r>
            <a:r>
              <a:rPr lang="en-US" sz="2000" spc="-100" dirty="0"/>
              <a:t> as anaphylaxis</a:t>
            </a:r>
          </a:p>
          <a:p>
            <a:pPr>
              <a:spcBef>
                <a:spcPts val="0"/>
              </a:spcBef>
            </a:pPr>
            <a:r>
              <a:rPr lang="en-US" sz="2000" spc="-100" dirty="0"/>
              <a:t>Hypotension common in obstetric cases but ‘New’ hypotension may be a sign of anaphylaxis</a:t>
            </a:r>
          </a:p>
          <a:p>
            <a:pPr>
              <a:spcBef>
                <a:spcPts val="0"/>
              </a:spcBef>
            </a:pPr>
            <a:r>
              <a:rPr lang="en-US" sz="2000" dirty="0"/>
              <a:t>Phenylephrine the most-used vasopressor but there is no contra-indication to giving adrenaline in obstetric patients</a:t>
            </a:r>
          </a:p>
          <a:p>
            <a:pPr>
              <a:spcBef>
                <a:spcPts val="0"/>
              </a:spcBef>
            </a:pPr>
            <a:endParaRPr lang="en-GB" sz="2000" dirty="0"/>
          </a:p>
          <a:p>
            <a:pPr>
              <a:buFont typeface="Arial" charset="0"/>
              <a:buChar char="•"/>
            </a:pPr>
            <a:endParaRPr lang="en-US" sz="2000" dirty="0"/>
          </a:p>
        </p:txBody>
      </p:sp>
      <p:sp>
        <p:nvSpPr>
          <p:cNvPr id="5" name="Title 1"/>
          <p:cNvSpPr>
            <a:spLocks noGrp="1"/>
          </p:cNvSpPr>
          <p:nvPr>
            <p:ph type="title"/>
          </p:nvPr>
        </p:nvSpPr>
        <p:spPr>
          <a:xfrm>
            <a:off x="594102" y="555171"/>
            <a:ext cx="10972800" cy="1143000"/>
          </a:xfrm>
        </p:spPr>
        <p:txBody>
          <a:bodyPr/>
          <a:lstStyle/>
          <a:p>
            <a:r>
              <a:rPr lang="en-US" dirty="0"/>
              <a:t>Key </a:t>
            </a:r>
            <a:r>
              <a:rPr lang="en-US" dirty="0" smtClean="0"/>
              <a:t>Findings: </a:t>
            </a:r>
            <a:r>
              <a:rPr lang="en-US" dirty="0"/>
              <a:t>Obstetrics</a:t>
            </a:r>
          </a:p>
        </p:txBody>
      </p:sp>
    </p:spTree>
    <p:extLst>
      <p:ext uri="{BB962C8B-B14F-4D97-AF65-F5344CB8AC3E}">
        <p14:creationId xmlns:p14="http://schemas.microsoft.com/office/powerpoint/2010/main" val="1889662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a:t>
            </a:r>
            <a:r>
              <a:rPr lang="en-GB" dirty="0" smtClean="0"/>
              <a:t>Findings: </a:t>
            </a:r>
            <a:r>
              <a:rPr lang="en-GB" dirty="0"/>
              <a:t>Outcomes</a:t>
            </a:r>
          </a:p>
        </p:txBody>
      </p:sp>
      <p:sp>
        <p:nvSpPr>
          <p:cNvPr id="3" name="Content Placeholder 2"/>
          <p:cNvSpPr>
            <a:spLocks noGrp="1"/>
          </p:cNvSpPr>
          <p:nvPr>
            <p:ph idx="1"/>
          </p:nvPr>
        </p:nvSpPr>
        <p:spPr>
          <a:xfrm>
            <a:off x="609599" y="1689493"/>
            <a:ext cx="10873273" cy="4148916"/>
          </a:xfrm>
        </p:spPr>
        <p:txBody>
          <a:bodyPr>
            <a:normAutofit/>
          </a:bodyPr>
          <a:lstStyle/>
          <a:p>
            <a:r>
              <a:rPr lang="en-GB" sz="2000" dirty="0"/>
              <a:t>Of the 266 cases reviewed, 40 patients experienced cardiac arrest and </a:t>
            </a:r>
            <a:r>
              <a:rPr lang="en-GB" sz="2000" dirty="0" smtClean="0"/>
              <a:t/>
            </a:r>
            <a:br>
              <a:rPr lang="en-GB" sz="2000" dirty="0" smtClean="0"/>
            </a:br>
            <a:r>
              <a:rPr lang="en-GB" sz="2000" dirty="0" smtClean="0"/>
              <a:t>10 </a:t>
            </a:r>
            <a:r>
              <a:rPr lang="en-GB" sz="2000" dirty="0"/>
              <a:t>patients died</a:t>
            </a:r>
          </a:p>
          <a:p>
            <a:r>
              <a:rPr lang="en-GB" sz="2000" dirty="0"/>
              <a:t>More than half of patients required admission to critical care (70% for Level 3 care)</a:t>
            </a:r>
          </a:p>
          <a:p>
            <a:r>
              <a:rPr lang="en-GB" sz="2000" dirty="0"/>
              <a:t>Poor outcomes were associated with increased age, ASA grade, obesity, beta-blocker, and/or ACE inhibitor medication </a:t>
            </a:r>
          </a:p>
          <a:p>
            <a:r>
              <a:rPr lang="en-GB" sz="2000" dirty="0"/>
              <a:t>Adverse sequelae (104) included anxiety, mood and memory changes, alteration in coordination, mobility or PTSD-like symptoms </a:t>
            </a:r>
          </a:p>
          <a:p>
            <a:r>
              <a:rPr lang="en-GB" sz="2000" dirty="0"/>
              <a:t>A small number of patients experienced a myocardial infarction, acute kidney injury or new shortness of breath</a:t>
            </a:r>
          </a:p>
          <a:p>
            <a:r>
              <a:rPr lang="en-GB" sz="2000" dirty="0"/>
              <a:t>Fewer than a quarter of cases were reported to MHRA</a:t>
            </a:r>
          </a:p>
          <a:p>
            <a:endParaRPr lang="en-GB" sz="2000"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18214879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50693" y="1689493"/>
            <a:ext cx="6702723" cy="4401205"/>
          </a:xfrm>
          <a:prstGeom prst="rect">
            <a:avLst/>
          </a:prstGeom>
          <a:noFill/>
        </p:spPr>
        <p:txBody>
          <a:bodyPr wrap="square" rtlCol="0">
            <a:spAutoFit/>
          </a:bodyPr>
          <a:lstStyle/>
          <a:p>
            <a:pPr marL="266700" indent="-266700">
              <a:lnSpc>
                <a:spcPct val="140000"/>
              </a:lnSpc>
              <a:buClr>
                <a:srgbClr val="50ABBF"/>
              </a:buClr>
              <a:buFont typeface="Arial"/>
              <a:buChar char="•"/>
            </a:pPr>
            <a:r>
              <a:rPr lang="en-US" sz="2000" dirty="0">
                <a:solidFill>
                  <a:srgbClr val="3F2A56"/>
                </a:solidFill>
              </a:rPr>
              <a:t>Provided denominator data</a:t>
            </a:r>
          </a:p>
          <a:p>
            <a:pPr marL="266700" indent="-266700">
              <a:lnSpc>
                <a:spcPct val="140000"/>
              </a:lnSpc>
              <a:buClr>
                <a:srgbClr val="50ABBF"/>
              </a:buClr>
              <a:buFont typeface="Arial"/>
              <a:buChar char="•"/>
            </a:pPr>
            <a:r>
              <a:rPr lang="en-US" sz="2000" dirty="0">
                <a:solidFill>
                  <a:srgbClr val="3F2A56"/>
                </a:solidFill>
              </a:rPr>
              <a:t>342 hospital sites reported</a:t>
            </a:r>
          </a:p>
          <a:p>
            <a:pPr marL="266700" indent="-266700">
              <a:lnSpc>
                <a:spcPct val="140000"/>
              </a:lnSpc>
              <a:buClr>
                <a:srgbClr val="50ABBF"/>
              </a:buClr>
              <a:buFont typeface="Arial"/>
              <a:buChar char="•"/>
            </a:pPr>
            <a:r>
              <a:rPr lang="en-US" sz="2000" dirty="0">
                <a:solidFill>
                  <a:srgbClr val="3F2A56"/>
                </a:solidFill>
              </a:rPr>
              <a:t>16,205 case report forms submitted via Local Coordinators</a:t>
            </a:r>
          </a:p>
          <a:p>
            <a:pPr marL="266700" indent="-266700">
              <a:lnSpc>
                <a:spcPct val="140000"/>
              </a:lnSpc>
              <a:buClr>
                <a:srgbClr val="50ABBF"/>
              </a:buClr>
              <a:buFont typeface="Arial"/>
              <a:buChar char="•"/>
            </a:pPr>
            <a:r>
              <a:rPr lang="en-US" sz="2000" dirty="0">
                <a:solidFill>
                  <a:srgbClr val="3F2A56"/>
                </a:solidFill>
              </a:rPr>
              <a:t>Scaled-up from 2 day survey to annual figures</a:t>
            </a:r>
          </a:p>
          <a:p>
            <a:pPr marL="266700" indent="-266700">
              <a:lnSpc>
                <a:spcPct val="140000"/>
              </a:lnSpc>
              <a:buClr>
                <a:srgbClr val="50ABBF"/>
              </a:buClr>
              <a:buFont typeface="Arial"/>
              <a:buChar char="•"/>
            </a:pPr>
            <a:r>
              <a:rPr lang="en-US" sz="2000" dirty="0">
                <a:solidFill>
                  <a:srgbClr val="3F2A56"/>
                </a:solidFill>
              </a:rPr>
              <a:t>Annual caseload = 3,126,067 </a:t>
            </a:r>
            <a:r>
              <a:rPr lang="en-US" sz="2000" dirty="0" err="1">
                <a:solidFill>
                  <a:srgbClr val="3F2A56"/>
                </a:solidFill>
              </a:rPr>
              <a:t>anaesthetics</a:t>
            </a:r>
            <a:r>
              <a:rPr lang="en-US" sz="2000" dirty="0">
                <a:solidFill>
                  <a:srgbClr val="3F2A56"/>
                </a:solidFill>
              </a:rPr>
              <a:t>: </a:t>
            </a:r>
            <a:r>
              <a:rPr lang="en-US" sz="2000" dirty="0" smtClean="0">
                <a:solidFill>
                  <a:srgbClr val="3F2A56"/>
                </a:solidFill>
              </a:rPr>
              <a:t/>
            </a:r>
            <a:br>
              <a:rPr lang="en-US" sz="2000" dirty="0" smtClean="0">
                <a:solidFill>
                  <a:srgbClr val="3F2A56"/>
                </a:solidFill>
              </a:rPr>
            </a:br>
            <a:r>
              <a:rPr lang="en-US" sz="2000" dirty="0" smtClean="0">
                <a:solidFill>
                  <a:srgbClr val="3F2A56"/>
                </a:solidFill>
              </a:rPr>
              <a:t>77</a:t>
            </a:r>
            <a:r>
              <a:rPr lang="en-US" sz="2000" dirty="0">
                <a:solidFill>
                  <a:srgbClr val="3F2A56"/>
                </a:solidFill>
              </a:rPr>
              <a:t>% GAs</a:t>
            </a:r>
          </a:p>
          <a:p>
            <a:pPr marL="266700" indent="-266700">
              <a:lnSpc>
                <a:spcPct val="140000"/>
              </a:lnSpc>
              <a:buClr>
                <a:srgbClr val="50ABBF"/>
              </a:buClr>
              <a:buFont typeface="Arial"/>
              <a:buChar char="•"/>
            </a:pPr>
            <a:r>
              <a:rPr lang="en-US" sz="2000" dirty="0">
                <a:solidFill>
                  <a:srgbClr val="3F2A56"/>
                </a:solidFill>
              </a:rPr>
              <a:t>58.7% of patients were female</a:t>
            </a:r>
          </a:p>
          <a:p>
            <a:pPr marL="266700" indent="-266700">
              <a:lnSpc>
                <a:spcPct val="140000"/>
              </a:lnSpc>
              <a:buClr>
                <a:srgbClr val="50ABBF"/>
              </a:buClr>
              <a:buFont typeface="Arial"/>
              <a:buChar char="•"/>
            </a:pPr>
            <a:r>
              <a:rPr lang="en-US" sz="2000" dirty="0">
                <a:solidFill>
                  <a:srgbClr val="3F2A56"/>
                </a:solidFill>
              </a:rPr>
              <a:t>Median 8 drugs given during </a:t>
            </a:r>
            <a:r>
              <a:rPr lang="en-US" sz="2000" dirty="0" err="1">
                <a:solidFill>
                  <a:srgbClr val="3F2A56"/>
                </a:solidFill>
              </a:rPr>
              <a:t>anaesthesia</a:t>
            </a:r>
            <a:endParaRPr lang="en-US" sz="2000" dirty="0">
              <a:solidFill>
                <a:srgbClr val="3F2A56"/>
              </a:solidFill>
            </a:endParaRPr>
          </a:p>
          <a:p>
            <a:pPr marL="342900" indent="-342900">
              <a:lnSpc>
                <a:spcPct val="140000"/>
              </a:lnSpc>
              <a:buFont typeface="Arial"/>
              <a:buChar char="•"/>
            </a:pPr>
            <a:endParaRPr lang="en-US" sz="2000"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01950" y="2083837"/>
            <a:ext cx="4977418" cy="3071610"/>
          </a:xfrm>
          <a:prstGeom prst="rect">
            <a:avLst/>
          </a:prstGeom>
        </p:spPr>
      </p:pic>
      <p:sp>
        <p:nvSpPr>
          <p:cNvPr id="6" name="Title 1"/>
          <p:cNvSpPr txBox="1">
            <a:spLocks/>
          </p:cNvSpPr>
          <p:nvPr/>
        </p:nvSpPr>
        <p:spPr>
          <a:xfrm>
            <a:off x="609600" y="546493"/>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800" kern="1200">
                <a:solidFill>
                  <a:srgbClr val="50ABBF"/>
                </a:solidFill>
                <a:latin typeface="Century Gothic"/>
                <a:ea typeface="+mj-ea"/>
                <a:cs typeface="Century Gothic"/>
              </a:defRPr>
            </a:lvl1pPr>
          </a:lstStyle>
          <a:p>
            <a:r>
              <a:rPr lang="en-GB" dirty="0" smtClean="0"/>
              <a:t>Activity/Allergen Survey</a:t>
            </a:r>
            <a:endParaRPr lang="en-GB" dirty="0"/>
          </a:p>
        </p:txBody>
      </p:sp>
    </p:spTree>
    <p:extLst>
      <p:ext uri="{BB962C8B-B14F-4D97-AF65-F5344CB8AC3E}">
        <p14:creationId xmlns:p14="http://schemas.microsoft.com/office/powerpoint/2010/main" val="11189678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09600" y="1509950"/>
            <a:ext cx="6209655" cy="4369812"/>
          </a:xfrm>
        </p:spPr>
        <p:txBody>
          <a:bodyPr>
            <a:normAutofit fontScale="62500" lnSpcReduction="20000"/>
          </a:bodyPr>
          <a:lstStyle/>
          <a:p>
            <a:pPr marL="457200" lvl="1" indent="0">
              <a:buNone/>
            </a:pPr>
            <a:endParaRPr lang="en-GB" dirty="0"/>
          </a:p>
          <a:p>
            <a:pPr>
              <a:spcAft>
                <a:spcPts val="600"/>
              </a:spcAft>
            </a:pPr>
            <a:r>
              <a:rPr lang="en-GB" sz="3400" dirty="0"/>
              <a:t>% of overall weekend workload attributed to specialties:</a:t>
            </a:r>
          </a:p>
          <a:p>
            <a:pPr lvl="1">
              <a:spcAft>
                <a:spcPts val="600"/>
              </a:spcAft>
            </a:pPr>
            <a:r>
              <a:rPr lang="en-GB" sz="2900" dirty="0"/>
              <a:t>Orthopaedics/Trauma 23.4%</a:t>
            </a:r>
          </a:p>
          <a:p>
            <a:pPr lvl="1">
              <a:spcAft>
                <a:spcPts val="600"/>
              </a:spcAft>
            </a:pPr>
            <a:r>
              <a:rPr lang="en-GB" sz="2900" dirty="0"/>
              <a:t>Obstetrics 20.4%</a:t>
            </a:r>
          </a:p>
          <a:p>
            <a:pPr lvl="1">
              <a:spcAft>
                <a:spcPts val="600"/>
              </a:spcAft>
            </a:pPr>
            <a:r>
              <a:rPr lang="en-GB" sz="2900" dirty="0"/>
              <a:t>General surgery 17.2%</a:t>
            </a:r>
          </a:p>
          <a:p>
            <a:pPr fontAlgn="auto">
              <a:spcAft>
                <a:spcPts val="600"/>
              </a:spcAft>
            </a:pPr>
            <a:r>
              <a:rPr lang="en-GB" sz="3400" dirty="0"/>
              <a:t>Senior involvement, including higher risk cases at the weekend is high but falls through Saturday (89%) and Sunday (65%) </a:t>
            </a:r>
          </a:p>
          <a:p>
            <a:pPr fontAlgn="auto">
              <a:spcAft>
                <a:spcPts val="600"/>
              </a:spcAft>
            </a:pPr>
            <a:r>
              <a:rPr lang="en-GB" sz="3400" dirty="0"/>
              <a:t>Obstetric anaesthesia care is evenly distributed through the week and is associated with the lowest levels of senior anaesthetic involvement (69%), especially at weekends (45%) </a:t>
            </a:r>
          </a:p>
          <a:p>
            <a:endParaRPr lang="en-GB"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73551" y="2202878"/>
            <a:ext cx="4927957" cy="2818573"/>
          </a:xfrm>
          <a:prstGeom prst="rect">
            <a:avLst/>
          </a:prstGeom>
        </p:spPr>
      </p:pic>
      <p:sp>
        <p:nvSpPr>
          <p:cNvPr id="7" name="Title 1"/>
          <p:cNvSpPr txBox="1">
            <a:spLocks/>
          </p:cNvSpPr>
          <p:nvPr/>
        </p:nvSpPr>
        <p:spPr>
          <a:xfrm>
            <a:off x="609600" y="546493"/>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800" kern="1200">
                <a:solidFill>
                  <a:srgbClr val="50ABBF"/>
                </a:solidFill>
                <a:latin typeface="Century Gothic"/>
                <a:ea typeface="+mj-ea"/>
                <a:cs typeface="Century Gothic"/>
              </a:defRPr>
            </a:lvl1pPr>
          </a:lstStyle>
          <a:p>
            <a:r>
              <a:rPr lang="en-GB" dirty="0" smtClean="0"/>
              <a:t>Activity/Allergen Survey: Workload</a:t>
            </a:r>
            <a:endParaRPr lang="en-GB" dirty="0"/>
          </a:p>
        </p:txBody>
      </p:sp>
    </p:spTree>
    <p:extLst>
      <p:ext uri="{BB962C8B-B14F-4D97-AF65-F5344CB8AC3E}">
        <p14:creationId xmlns:p14="http://schemas.microsoft.com/office/powerpoint/2010/main" val="182230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8-05-07 at 12.34.22.png"/>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74030" y="2457061"/>
            <a:ext cx="5328917" cy="2067608"/>
          </a:xfrm>
          <a:prstGeom prst="rect">
            <a:avLst/>
          </a:prstGeom>
        </p:spPr>
      </p:pic>
      <p:pic>
        <p:nvPicPr>
          <p:cNvPr id="6" name="Content Placeholder 3" descr="Screen Shot 2018-05-07 at 12.32.21.png"/>
          <p:cNvPicPr>
            <a:picLocks noChangeAspect="1"/>
          </p:cNvPicPr>
          <p:nvPr/>
        </p:nvPicPr>
        <p:blipFill rotWithShape="1">
          <a:blip r:embed="rId3" cstate="screen">
            <a:extLst>
              <a:ext uri="{28A0092B-C50C-407E-A947-70E740481C1C}">
                <a14:useLocalDpi xmlns:a14="http://schemas.microsoft.com/office/drawing/2010/main"/>
              </a:ext>
            </a:extLst>
          </a:blip>
          <a:srcRect l="-1225"/>
          <a:stretch/>
        </p:blipFill>
        <p:spPr>
          <a:xfrm>
            <a:off x="5980624" y="1915885"/>
            <a:ext cx="5621709" cy="3465161"/>
          </a:xfrm>
          <a:prstGeom prst="rect">
            <a:avLst/>
          </a:prstGeom>
        </p:spPr>
      </p:pic>
      <p:sp>
        <p:nvSpPr>
          <p:cNvPr id="7" name="Rectangle 6"/>
          <p:cNvSpPr/>
          <p:nvPr/>
        </p:nvSpPr>
        <p:spPr>
          <a:xfrm>
            <a:off x="402956" y="3819731"/>
            <a:ext cx="5199991" cy="3810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609600" y="546493"/>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800" kern="1200">
                <a:solidFill>
                  <a:srgbClr val="50ABBF"/>
                </a:solidFill>
                <a:latin typeface="Century Gothic"/>
                <a:ea typeface="+mj-ea"/>
                <a:cs typeface="Century Gothic"/>
              </a:defRPr>
            </a:lvl1pPr>
          </a:lstStyle>
          <a:p>
            <a:r>
              <a:rPr lang="en-GB" dirty="0" smtClean="0"/>
              <a:t>Activity/Allergen Survey: Increasing obesity</a:t>
            </a:r>
            <a:endParaRPr lang="en-GB" dirty="0"/>
          </a:p>
        </p:txBody>
      </p:sp>
    </p:spTree>
    <p:extLst>
      <p:ext uri="{BB962C8B-B14F-4D97-AF65-F5344CB8AC3E}">
        <p14:creationId xmlns:p14="http://schemas.microsoft.com/office/powerpoint/2010/main" val="6892951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278053547"/>
              </p:ext>
            </p:extLst>
          </p:nvPr>
        </p:nvGraphicFramePr>
        <p:xfrm>
          <a:off x="5523722" y="1785257"/>
          <a:ext cx="5926156" cy="37364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ontent Placeholder 16"/>
          <p:cNvGraphicFramePr>
            <a:graphicFrameLocks noGrp="1"/>
          </p:cNvGraphicFramePr>
          <p:nvPr>
            <p:ph sz="half" idx="4294967295"/>
            <p:extLst>
              <p:ext uri="{D42A27DB-BD31-4B8C-83A1-F6EECF244321}">
                <p14:modId xmlns:p14="http://schemas.microsoft.com/office/powerpoint/2010/main" val="2980185707"/>
              </p:ext>
            </p:extLst>
          </p:nvPr>
        </p:nvGraphicFramePr>
        <p:xfrm>
          <a:off x="720116" y="1695712"/>
          <a:ext cx="4498806" cy="4116126"/>
        </p:xfrm>
        <a:graphic>
          <a:graphicData uri="http://schemas.openxmlformats.org/drawingml/2006/table">
            <a:tbl>
              <a:tblPr firstRow="1" firstCol="1" bandRow="1">
                <a:tableStyleId>{F5AB1C69-6EDB-4FF4-983F-18BD219EF322}</a:tableStyleId>
              </a:tblPr>
              <a:tblGrid>
                <a:gridCol w="1863376">
                  <a:extLst>
                    <a:ext uri="{9D8B030D-6E8A-4147-A177-3AD203B41FA5}">
                      <a16:colId xmlns:a16="http://schemas.microsoft.com/office/drawing/2014/main" val="20000"/>
                    </a:ext>
                  </a:extLst>
                </a:gridCol>
                <a:gridCol w="1378908">
                  <a:extLst>
                    <a:ext uri="{9D8B030D-6E8A-4147-A177-3AD203B41FA5}">
                      <a16:colId xmlns:a16="http://schemas.microsoft.com/office/drawing/2014/main" val="20002"/>
                    </a:ext>
                  </a:extLst>
                </a:gridCol>
                <a:gridCol w="1256522">
                  <a:extLst>
                    <a:ext uri="{9D8B030D-6E8A-4147-A177-3AD203B41FA5}">
                      <a16:colId xmlns:a16="http://schemas.microsoft.com/office/drawing/2014/main" val="20003"/>
                    </a:ext>
                  </a:extLst>
                </a:gridCol>
              </a:tblGrid>
              <a:tr h="851168">
                <a:tc>
                  <a:txBody>
                    <a:bodyPr/>
                    <a:lstStyle/>
                    <a:p>
                      <a:pPr>
                        <a:lnSpc>
                          <a:spcPct val="150000"/>
                        </a:lnSpc>
                        <a:spcAft>
                          <a:spcPts val="0"/>
                        </a:spcAft>
                      </a:pPr>
                      <a:r>
                        <a:rPr lang="en-GB" sz="1400" dirty="0">
                          <a:effectLst>
                            <a:outerShdw blurRad="38100" dist="38100" dir="2700000" algn="tl">
                              <a:srgbClr val="000000">
                                <a:alpha val="43137"/>
                              </a:srgbClr>
                            </a:outerShdw>
                          </a:effectLst>
                        </a:rPr>
                        <a:t>Induction Drug</a:t>
                      </a:r>
                      <a:endParaRPr lang="en-GB"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ctr">
                        <a:lnSpc>
                          <a:spcPts val="1400"/>
                        </a:lnSpc>
                        <a:spcAft>
                          <a:spcPts val="0"/>
                        </a:spcAft>
                      </a:pPr>
                      <a:r>
                        <a:rPr lang="en-GB" sz="1400" dirty="0">
                          <a:effectLst>
                            <a:outerShdw blurRad="38100" dist="38100" dir="2700000" algn="tl">
                              <a:srgbClr val="000000">
                                <a:alpha val="43137"/>
                              </a:srgbClr>
                            </a:outerShdw>
                          </a:effectLst>
                        </a:rPr>
                        <a:t>Estimated annual exposure</a:t>
                      </a:r>
                      <a:endParaRPr lang="en-GB"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ctr">
                        <a:lnSpc>
                          <a:spcPts val="1400"/>
                        </a:lnSpc>
                        <a:spcAft>
                          <a:spcPts val="0"/>
                        </a:spcAft>
                      </a:pPr>
                      <a:r>
                        <a:rPr lang="en-GB" sz="1400" dirty="0">
                          <a:effectLst>
                            <a:outerShdw blurRad="38100" dist="38100" dir="2700000" algn="tl">
                              <a:srgbClr val="000000">
                                <a:alpha val="43137"/>
                              </a:srgbClr>
                            </a:outerShdw>
                          </a:effectLst>
                        </a:rPr>
                        <a:t>% of cases having at least 1 agent</a:t>
                      </a:r>
                      <a:endParaRPr lang="en-GB"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extLst>
                  <a:ext uri="{0D108BD9-81ED-4DB2-BD59-A6C34878D82A}">
                    <a16:rowId xmlns:a16="http://schemas.microsoft.com/office/drawing/2014/main" val="10000"/>
                  </a:ext>
                </a:extLst>
              </a:tr>
              <a:tr h="452924">
                <a:tc>
                  <a:txBody>
                    <a:bodyPr/>
                    <a:lstStyle/>
                    <a:p>
                      <a:pPr>
                        <a:lnSpc>
                          <a:spcPct val="100000"/>
                        </a:lnSpc>
                        <a:spcAft>
                          <a:spcPts val="0"/>
                        </a:spcAft>
                      </a:pPr>
                      <a:r>
                        <a:rPr lang="en-GB" sz="1400" dirty="0">
                          <a:effectLst>
                            <a:outerShdw blurRad="38100" dist="38100" dir="2700000" algn="tl">
                              <a:srgbClr val="000000">
                                <a:alpha val="43137"/>
                              </a:srgbClr>
                            </a:outerShdw>
                          </a:effectLst>
                        </a:rPr>
                        <a:t>At least 1 used</a:t>
                      </a:r>
                      <a:endParaRPr lang="en-GB"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400" b="1" dirty="0">
                          <a:effectLst/>
                        </a:rPr>
                        <a:t>2,552,896</a:t>
                      </a:r>
                      <a:endParaRPr lang="en-GB"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400" b="1" dirty="0">
                          <a:effectLst/>
                        </a:rPr>
                        <a:t>100.0%</a:t>
                      </a:r>
                      <a:endParaRPr lang="en-GB"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extLst>
                  <a:ext uri="{0D108BD9-81ED-4DB2-BD59-A6C34878D82A}">
                    <a16:rowId xmlns:a16="http://schemas.microsoft.com/office/drawing/2014/main" val="10001"/>
                  </a:ext>
                </a:extLst>
              </a:tr>
              <a:tr h="302480">
                <a:tc>
                  <a:txBody>
                    <a:bodyPr/>
                    <a:lstStyle/>
                    <a:p>
                      <a:pPr>
                        <a:lnSpc>
                          <a:spcPct val="100000"/>
                        </a:lnSpc>
                        <a:spcAft>
                          <a:spcPts val="0"/>
                        </a:spcAft>
                      </a:pPr>
                      <a:r>
                        <a:rPr lang="en-GB" sz="1400" dirty="0" err="1">
                          <a:effectLst>
                            <a:outerShdw blurRad="38100" dist="38100" dir="2700000" algn="tl">
                              <a:srgbClr val="000000">
                                <a:alpha val="43137"/>
                              </a:srgbClr>
                            </a:outerShdw>
                          </a:effectLst>
                        </a:rPr>
                        <a:t>Propofol</a:t>
                      </a:r>
                      <a:endParaRPr lang="en-GB"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400" dirty="0">
                          <a:effectLst>
                            <a:outerShdw blurRad="38100" dist="38100" dir="2700000" algn="tl">
                              <a:srgbClr val="000000">
                                <a:alpha val="43137"/>
                              </a:srgbClr>
                            </a:outerShdw>
                          </a:effectLst>
                        </a:rPr>
                        <a:t>2,290,723</a:t>
                      </a:r>
                      <a:endParaRPr lang="en-GB"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400" dirty="0">
                          <a:effectLst>
                            <a:outerShdw blurRad="38100" dist="38100" dir="2700000" algn="tl">
                              <a:srgbClr val="000000">
                                <a:alpha val="43137"/>
                              </a:srgbClr>
                            </a:outerShdw>
                          </a:effectLst>
                        </a:rPr>
                        <a:t>89.7%</a:t>
                      </a:r>
                      <a:endParaRPr lang="en-GB"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extLst>
                  <a:ext uri="{0D108BD9-81ED-4DB2-BD59-A6C34878D82A}">
                    <a16:rowId xmlns:a16="http://schemas.microsoft.com/office/drawing/2014/main" val="10002"/>
                  </a:ext>
                </a:extLst>
              </a:tr>
              <a:tr h="302480">
                <a:tc>
                  <a:txBody>
                    <a:bodyPr/>
                    <a:lstStyle/>
                    <a:p>
                      <a:pPr>
                        <a:lnSpc>
                          <a:spcPct val="100000"/>
                        </a:lnSpc>
                        <a:spcAft>
                          <a:spcPts val="0"/>
                        </a:spcAft>
                      </a:pPr>
                      <a:r>
                        <a:rPr lang="en-GB" sz="1400" dirty="0">
                          <a:effectLst>
                            <a:outerShdw blurRad="38100" dist="38100" dir="2700000" algn="tl">
                              <a:srgbClr val="000000">
                                <a:alpha val="43137"/>
                              </a:srgbClr>
                            </a:outerShdw>
                          </a:effectLst>
                        </a:rPr>
                        <a:t>Thiopental</a:t>
                      </a:r>
                      <a:endParaRPr lang="en-GB"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400">
                          <a:effectLst/>
                        </a:rPr>
                        <a:t>42,159</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400" dirty="0">
                          <a:effectLst/>
                        </a:rPr>
                        <a:t>1.7%</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extLst>
                  <a:ext uri="{0D108BD9-81ED-4DB2-BD59-A6C34878D82A}">
                    <a16:rowId xmlns:a16="http://schemas.microsoft.com/office/drawing/2014/main" val="10003"/>
                  </a:ext>
                </a:extLst>
              </a:tr>
              <a:tr h="302480">
                <a:tc>
                  <a:txBody>
                    <a:bodyPr/>
                    <a:lstStyle/>
                    <a:p>
                      <a:pPr>
                        <a:lnSpc>
                          <a:spcPct val="100000"/>
                        </a:lnSpc>
                        <a:spcAft>
                          <a:spcPts val="0"/>
                        </a:spcAft>
                      </a:pPr>
                      <a:r>
                        <a:rPr lang="en-GB" sz="1400" dirty="0">
                          <a:effectLst>
                            <a:outerShdw blurRad="38100" dist="38100" dir="2700000" algn="tl">
                              <a:srgbClr val="000000">
                                <a:alpha val="43137"/>
                              </a:srgbClr>
                            </a:outerShdw>
                          </a:effectLst>
                        </a:rPr>
                        <a:t>Etomidate</a:t>
                      </a:r>
                      <a:endParaRPr lang="en-GB"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400">
                          <a:effectLst/>
                        </a:rPr>
                        <a:t>7,059</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400" dirty="0">
                          <a:effectLst/>
                        </a:rPr>
                        <a:t>0.3%</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extLst>
                  <a:ext uri="{0D108BD9-81ED-4DB2-BD59-A6C34878D82A}">
                    <a16:rowId xmlns:a16="http://schemas.microsoft.com/office/drawing/2014/main" val="10004"/>
                  </a:ext>
                </a:extLst>
              </a:tr>
              <a:tr h="302480">
                <a:tc>
                  <a:txBody>
                    <a:bodyPr/>
                    <a:lstStyle/>
                    <a:p>
                      <a:pPr>
                        <a:lnSpc>
                          <a:spcPct val="100000"/>
                        </a:lnSpc>
                        <a:spcAft>
                          <a:spcPts val="0"/>
                        </a:spcAft>
                      </a:pPr>
                      <a:r>
                        <a:rPr lang="en-GB" sz="1400" dirty="0">
                          <a:effectLst>
                            <a:outerShdw blurRad="38100" dist="38100" dir="2700000" algn="tl">
                              <a:srgbClr val="000000">
                                <a:alpha val="43137"/>
                              </a:srgbClr>
                            </a:outerShdw>
                          </a:effectLst>
                        </a:rPr>
                        <a:t>Midazolam</a:t>
                      </a:r>
                      <a:endParaRPr lang="en-GB"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400">
                          <a:effectLst/>
                        </a:rPr>
                        <a:t>297,076</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400" dirty="0">
                          <a:effectLst/>
                        </a:rPr>
                        <a:t>11.6%</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extLst>
                  <a:ext uri="{0D108BD9-81ED-4DB2-BD59-A6C34878D82A}">
                    <a16:rowId xmlns:a16="http://schemas.microsoft.com/office/drawing/2014/main" val="10005"/>
                  </a:ext>
                </a:extLst>
              </a:tr>
              <a:tr h="302480">
                <a:tc>
                  <a:txBody>
                    <a:bodyPr/>
                    <a:lstStyle/>
                    <a:p>
                      <a:pPr>
                        <a:lnSpc>
                          <a:spcPct val="100000"/>
                        </a:lnSpc>
                        <a:spcAft>
                          <a:spcPts val="0"/>
                        </a:spcAft>
                      </a:pPr>
                      <a:r>
                        <a:rPr lang="en-GB" sz="1400" dirty="0">
                          <a:effectLst>
                            <a:outerShdw blurRad="38100" dist="38100" dir="2700000" algn="tl">
                              <a:srgbClr val="000000">
                                <a:alpha val="43137"/>
                              </a:srgbClr>
                            </a:outerShdw>
                          </a:effectLst>
                        </a:rPr>
                        <a:t>Ketamine</a:t>
                      </a:r>
                      <a:endParaRPr lang="en-GB"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400">
                          <a:effectLst/>
                        </a:rPr>
                        <a:t>38,826</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400">
                          <a:effectLst/>
                        </a:rPr>
                        <a:t>1.5%</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extLst>
                  <a:ext uri="{0D108BD9-81ED-4DB2-BD59-A6C34878D82A}">
                    <a16:rowId xmlns:a16="http://schemas.microsoft.com/office/drawing/2014/main" val="10006"/>
                  </a:ext>
                </a:extLst>
              </a:tr>
              <a:tr h="302480">
                <a:tc>
                  <a:txBody>
                    <a:bodyPr/>
                    <a:lstStyle/>
                    <a:p>
                      <a:pPr>
                        <a:lnSpc>
                          <a:spcPct val="100000"/>
                        </a:lnSpc>
                        <a:spcAft>
                          <a:spcPts val="0"/>
                        </a:spcAft>
                      </a:pPr>
                      <a:r>
                        <a:rPr lang="en-GB" sz="1400" dirty="0">
                          <a:effectLst>
                            <a:outerShdw blurRad="38100" dist="38100" dir="2700000" algn="tl">
                              <a:srgbClr val="000000">
                                <a:alpha val="43137"/>
                              </a:srgbClr>
                            </a:outerShdw>
                          </a:effectLst>
                        </a:rPr>
                        <a:t>Sevoflurane</a:t>
                      </a:r>
                      <a:endParaRPr lang="en-GB"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400">
                          <a:effectLst/>
                        </a:rPr>
                        <a:t>325,902</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400">
                          <a:effectLst/>
                        </a:rPr>
                        <a:t>12.8%</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extLst>
                  <a:ext uri="{0D108BD9-81ED-4DB2-BD59-A6C34878D82A}">
                    <a16:rowId xmlns:a16="http://schemas.microsoft.com/office/drawing/2014/main" val="10007"/>
                  </a:ext>
                </a:extLst>
              </a:tr>
              <a:tr h="438870">
                <a:tc>
                  <a:txBody>
                    <a:bodyPr/>
                    <a:lstStyle/>
                    <a:p>
                      <a:pPr>
                        <a:lnSpc>
                          <a:spcPct val="100000"/>
                        </a:lnSpc>
                        <a:spcAft>
                          <a:spcPts val="0"/>
                        </a:spcAft>
                      </a:pPr>
                      <a:r>
                        <a:rPr lang="en-GB" sz="1400" dirty="0">
                          <a:effectLst>
                            <a:outerShdw blurRad="38100" dist="38100" dir="2700000" algn="tl">
                              <a:srgbClr val="000000">
                                <a:alpha val="43137"/>
                              </a:srgbClr>
                            </a:outerShdw>
                          </a:effectLst>
                        </a:rPr>
                        <a:t>Other volatile agent</a:t>
                      </a:r>
                      <a:endParaRPr lang="en-GB"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400" dirty="0">
                          <a:effectLst/>
                        </a:rPr>
                        <a:t>32,551</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400">
                          <a:effectLst/>
                        </a:rPr>
                        <a:t>1.3%</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extLst>
                  <a:ext uri="{0D108BD9-81ED-4DB2-BD59-A6C34878D82A}">
                    <a16:rowId xmlns:a16="http://schemas.microsoft.com/office/drawing/2014/main" val="10008"/>
                  </a:ext>
                </a:extLst>
              </a:tr>
              <a:tr h="452924">
                <a:tc>
                  <a:txBody>
                    <a:bodyPr/>
                    <a:lstStyle/>
                    <a:p>
                      <a:pPr>
                        <a:lnSpc>
                          <a:spcPct val="100000"/>
                        </a:lnSpc>
                        <a:spcAft>
                          <a:spcPts val="0"/>
                        </a:spcAft>
                      </a:pPr>
                      <a:r>
                        <a:rPr lang="en-GB" sz="1400" dirty="0">
                          <a:effectLst>
                            <a:outerShdw blurRad="38100" dist="38100" dir="2700000" algn="tl">
                              <a:srgbClr val="000000">
                                <a:alpha val="43137"/>
                              </a:srgbClr>
                            </a:outerShdw>
                          </a:effectLst>
                        </a:rPr>
                        <a:t>Other induction agents</a:t>
                      </a:r>
                      <a:endParaRPr lang="en-GB"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400" dirty="0">
                          <a:effectLst/>
                        </a:rPr>
                        <a:t>30,590</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tc>
                  <a:txBody>
                    <a:bodyPr/>
                    <a:lstStyle/>
                    <a:p>
                      <a:pPr algn="r">
                        <a:lnSpc>
                          <a:spcPct val="150000"/>
                        </a:lnSpc>
                        <a:spcAft>
                          <a:spcPts val="0"/>
                        </a:spcAft>
                      </a:pPr>
                      <a:r>
                        <a:rPr lang="en-GB" sz="1400" dirty="0">
                          <a:effectLst/>
                        </a:rPr>
                        <a:t>1.2%</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908" marR="57908" marT="0" marB="0" anchor="ctr"/>
                </a:tc>
                <a:extLst>
                  <a:ext uri="{0D108BD9-81ED-4DB2-BD59-A6C34878D82A}">
                    <a16:rowId xmlns:a16="http://schemas.microsoft.com/office/drawing/2014/main" val="10009"/>
                  </a:ext>
                </a:extLst>
              </a:tr>
            </a:tbl>
          </a:graphicData>
        </a:graphic>
      </p:graphicFrame>
      <p:sp>
        <p:nvSpPr>
          <p:cNvPr id="8" name="TextBox 7"/>
          <p:cNvSpPr txBox="1"/>
          <p:nvPr/>
        </p:nvSpPr>
        <p:spPr>
          <a:xfrm>
            <a:off x="7909888" y="1679517"/>
            <a:ext cx="1709122" cy="369332"/>
          </a:xfrm>
          <a:prstGeom prst="rect">
            <a:avLst/>
          </a:prstGeom>
          <a:noFill/>
        </p:spPr>
        <p:txBody>
          <a:bodyPr wrap="none" rtlCol="0">
            <a:spAutoFit/>
          </a:bodyPr>
          <a:lstStyle/>
          <a:p>
            <a:r>
              <a:rPr lang="en-US" dirty="0"/>
              <a:t>M</a:t>
            </a:r>
            <a:r>
              <a:rPr lang="en-US" dirty="0" smtClean="0"/>
              <a:t>aintenance</a:t>
            </a:r>
            <a:endParaRPr lang="en-US" dirty="0"/>
          </a:p>
        </p:txBody>
      </p:sp>
      <p:sp>
        <p:nvSpPr>
          <p:cNvPr id="10" name="Title 1"/>
          <p:cNvSpPr txBox="1">
            <a:spLocks/>
          </p:cNvSpPr>
          <p:nvPr/>
        </p:nvSpPr>
        <p:spPr>
          <a:xfrm>
            <a:off x="609600" y="546493"/>
            <a:ext cx="10972800" cy="1143000"/>
          </a:xfrm>
          <a:prstGeom prst="rect">
            <a:avLst/>
          </a:prstGeom>
        </p:spPr>
        <p:txBody>
          <a:bodyPr vert="horz" lIns="91440" tIns="45720" rIns="91440" bIns="45720" rtlCol="0" anchor="ctr">
            <a:normAutofit lnSpcReduction="10000"/>
          </a:bodyPr>
          <a:lstStyle>
            <a:lvl1pPr algn="l" defTabSz="457200" rtl="0" eaLnBrk="1" latinLnBrk="0" hangingPunct="1">
              <a:spcBef>
                <a:spcPct val="0"/>
              </a:spcBef>
              <a:buNone/>
              <a:defRPr sz="3800" kern="1200">
                <a:solidFill>
                  <a:srgbClr val="50ABBF"/>
                </a:solidFill>
                <a:latin typeface="Century Gothic"/>
                <a:ea typeface="+mj-ea"/>
                <a:cs typeface="Century Gothic"/>
              </a:defRPr>
            </a:lvl1pPr>
          </a:lstStyle>
          <a:p>
            <a:r>
              <a:rPr lang="en-GB" dirty="0" smtClean="0"/>
              <a:t>Activity/Allergen Survey: </a:t>
            </a:r>
            <a:br>
              <a:rPr lang="en-GB" dirty="0" smtClean="0"/>
            </a:br>
            <a:r>
              <a:rPr lang="en-GB" dirty="0" smtClean="0"/>
              <a:t>Induction and maintenance</a:t>
            </a:r>
            <a:endParaRPr lang="en-GB" dirty="0"/>
          </a:p>
        </p:txBody>
      </p:sp>
    </p:spTree>
    <p:extLst>
      <p:ext uri="{BB962C8B-B14F-4D97-AF65-F5344CB8AC3E}">
        <p14:creationId xmlns:p14="http://schemas.microsoft.com/office/powerpoint/2010/main" val="5399835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381" y="536552"/>
            <a:ext cx="9841424" cy="899718"/>
          </a:xfrm>
        </p:spPr>
        <p:txBody>
          <a:bodyPr>
            <a:normAutofit fontScale="90000"/>
          </a:bodyPr>
          <a:lstStyle/>
          <a:p>
            <a:r>
              <a:rPr lang="en-GB" dirty="0"/>
              <a:t>Activity/Allergen Survey: NMBAs and reversal</a:t>
            </a:r>
            <a:endParaRPr lang="en-US" dirty="0"/>
          </a:p>
        </p:txBody>
      </p:sp>
      <p:graphicFrame>
        <p:nvGraphicFramePr>
          <p:cNvPr id="9" name="Content Placeholder 5"/>
          <p:cNvGraphicFramePr>
            <a:graphicFrameLocks noGrp="1"/>
          </p:cNvGraphicFramePr>
          <p:nvPr>
            <p:ph sz="half" idx="4294967295"/>
            <p:extLst>
              <p:ext uri="{D42A27DB-BD31-4B8C-83A1-F6EECF244321}">
                <p14:modId xmlns:p14="http://schemas.microsoft.com/office/powerpoint/2010/main" val="1077309821"/>
              </p:ext>
            </p:extLst>
          </p:nvPr>
        </p:nvGraphicFramePr>
        <p:xfrm>
          <a:off x="749270" y="1416965"/>
          <a:ext cx="4096428" cy="3403854"/>
        </p:xfrm>
        <a:graphic>
          <a:graphicData uri="http://schemas.openxmlformats.org/drawingml/2006/table">
            <a:tbl>
              <a:tblPr firstRow="1" firstCol="1" bandRow="1">
                <a:tableStyleId>{F5AB1C69-6EDB-4FF4-983F-18BD219EF322}</a:tableStyleId>
              </a:tblPr>
              <a:tblGrid>
                <a:gridCol w="1580050">
                  <a:extLst>
                    <a:ext uri="{9D8B030D-6E8A-4147-A177-3AD203B41FA5}">
                      <a16:colId xmlns:a16="http://schemas.microsoft.com/office/drawing/2014/main" val="20000"/>
                    </a:ext>
                  </a:extLst>
                </a:gridCol>
                <a:gridCol w="965588">
                  <a:extLst>
                    <a:ext uri="{9D8B030D-6E8A-4147-A177-3AD203B41FA5}">
                      <a16:colId xmlns:a16="http://schemas.microsoft.com/office/drawing/2014/main" val="20002"/>
                    </a:ext>
                  </a:extLst>
                </a:gridCol>
                <a:gridCol w="746134">
                  <a:extLst>
                    <a:ext uri="{9D8B030D-6E8A-4147-A177-3AD203B41FA5}">
                      <a16:colId xmlns:a16="http://schemas.microsoft.com/office/drawing/2014/main" val="20003"/>
                    </a:ext>
                  </a:extLst>
                </a:gridCol>
                <a:gridCol w="804656">
                  <a:extLst>
                    <a:ext uri="{9D8B030D-6E8A-4147-A177-3AD203B41FA5}">
                      <a16:colId xmlns:a16="http://schemas.microsoft.com/office/drawing/2014/main" val="20004"/>
                    </a:ext>
                  </a:extLst>
                </a:gridCol>
              </a:tblGrid>
              <a:tr h="1022505">
                <a:tc>
                  <a:txBody>
                    <a:bodyPr/>
                    <a:lstStyle/>
                    <a:p>
                      <a:pPr>
                        <a:lnSpc>
                          <a:spcPts val="1500"/>
                        </a:lnSpc>
                        <a:spcAft>
                          <a:spcPts val="0"/>
                        </a:spcAft>
                      </a:pPr>
                      <a:r>
                        <a:rPr lang="en-GB" sz="1100" dirty="0">
                          <a:effectLst>
                            <a:outerShdw blurRad="38100" dist="38100" dir="2700000" algn="tl">
                              <a:srgbClr val="000000">
                                <a:alpha val="43137"/>
                              </a:srgbClr>
                            </a:outerShdw>
                          </a:effectLst>
                        </a:rPr>
                        <a:t>Drug</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ctr"/>
                </a:tc>
                <a:tc>
                  <a:txBody>
                    <a:bodyPr/>
                    <a:lstStyle/>
                    <a:p>
                      <a:pPr>
                        <a:lnSpc>
                          <a:spcPts val="1500"/>
                        </a:lnSpc>
                        <a:spcAft>
                          <a:spcPts val="0"/>
                        </a:spcAft>
                      </a:pPr>
                      <a:r>
                        <a:rPr lang="en-GB" sz="1100" dirty="0">
                          <a:effectLst>
                            <a:outerShdw blurRad="38100" dist="38100" dir="2700000" algn="tl">
                              <a:srgbClr val="000000">
                                <a:alpha val="43137"/>
                              </a:srgbClr>
                            </a:outerShdw>
                          </a:effectLst>
                        </a:rPr>
                        <a:t>Estimated annual exposure</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ctr"/>
                </a:tc>
                <a:tc>
                  <a:txBody>
                    <a:bodyPr/>
                    <a:lstStyle/>
                    <a:p>
                      <a:pPr>
                        <a:lnSpc>
                          <a:spcPts val="1500"/>
                        </a:lnSpc>
                        <a:spcAft>
                          <a:spcPts val="0"/>
                        </a:spcAft>
                      </a:pPr>
                      <a:r>
                        <a:rPr lang="en-GB" sz="1100" dirty="0">
                          <a:effectLst>
                            <a:outerShdw blurRad="38100" dist="38100" dir="2700000" algn="tl">
                              <a:srgbClr val="000000">
                                <a:alpha val="43137"/>
                              </a:srgbClr>
                            </a:outerShdw>
                          </a:effectLst>
                        </a:rPr>
                        <a:t>% of all GAs</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ctr"/>
                </a:tc>
                <a:tc>
                  <a:txBody>
                    <a:bodyPr/>
                    <a:lstStyle/>
                    <a:p>
                      <a:pPr>
                        <a:lnSpc>
                          <a:spcPts val="1500"/>
                        </a:lnSpc>
                        <a:spcAft>
                          <a:spcPts val="0"/>
                        </a:spcAft>
                      </a:pPr>
                      <a:r>
                        <a:rPr lang="en-GB" sz="1100" dirty="0">
                          <a:effectLst>
                            <a:outerShdw blurRad="38100" dist="38100" dir="2700000" algn="tl">
                              <a:srgbClr val="000000">
                                <a:alpha val="43137"/>
                              </a:srgbClr>
                            </a:outerShdw>
                          </a:effectLst>
                        </a:rPr>
                        <a:t>% of NMBA use</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ctr"/>
                </a:tc>
                <a:extLst>
                  <a:ext uri="{0D108BD9-81ED-4DB2-BD59-A6C34878D82A}">
                    <a16:rowId xmlns:a16="http://schemas.microsoft.com/office/drawing/2014/main" val="10000"/>
                  </a:ext>
                </a:extLst>
              </a:tr>
              <a:tr h="423050">
                <a:tc>
                  <a:txBody>
                    <a:bodyPr/>
                    <a:lstStyle/>
                    <a:p>
                      <a:pPr>
                        <a:lnSpc>
                          <a:spcPct val="100000"/>
                        </a:lnSpc>
                        <a:spcAft>
                          <a:spcPts val="0"/>
                        </a:spcAft>
                      </a:pPr>
                      <a:r>
                        <a:rPr lang="en-GB" sz="1050" b="1" dirty="0">
                          <a:effectLst>
                            <a:outerShdw blurRad="38100" dist="38100" dir="2700000" algn="tl">
                              <a:srgbClr val="000000">
                                <a:alpha val="43137"/>
                              </a:srgbClr>
                            </a:outerShdw>
                          </a:effectLst>
                        </a:rPr>
                        <a:t>At least 1 NMBA used</a:t>
                      </a:r>
                      <a:endParaRPr lang="en-GB" sz="105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b="0" dirty="0">
                          <a:effectLst/>
                        </a:rPr>
                        <a:t>1,129,478</a:t>
                      </a:r>
                      <a:endParaRPr lang="en-GB" sz="11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b="1">
                          <a:effectLst/>
                        </a:rPr>
                        <a:t>47.2%</a:t>
                      </a:r>
                      <a:endParaRPr lang="en-GB" sz="11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b="0" dirty="0">
                          <a:effectLst/>
                        </a:rPr>
                        <a:t>100.0%</a:t>
                      </a:r>
                      <a:endParaRPr lang="en-GB" sz="11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extLst>
                  <a:ext uri="{0D108BD9-81ED-4DB2-BD59-A6C34878D82A}">
                    <a16:rowId xmlns:a16="http://schemas.microsoft.com/office/drawing/2014/main" val="10001"/>
                  </a:ext>
                </a:extLst>
              </a:tr>
              <a:tr h="279757">
                <a:tc>
                  <a:txBody>
                    <a:bodyPr/>
                    <a:lstStyle/>
                    <a:p>
                      <a:pPr>
                        <a:lnSpc>
                          <a:spcPct val="100000"/>
                        </a:lnSpc>
                        <a:spcAft>
                          <a:spcPts val="0"/>
                        </a:spcAft>
                      </a:pPr>
                      <a:r>
                        <a:rPr lang="en-GB" sz="1050">
                          <a:effectLst>
                            <a:outerShdw blurRad="38100" dist="38100" dir="2700000" algn="tl">
                              <a:srgbClr val="000000">
                                <a:alpha val="43137"/>
                              </a:srgbClr>
                            </a:outerShdw>
                          </a:effectLst>
                        </a:rPr>
                        <a:t>Suxamethonium</a:t>
                      </a:r>
                      <a:endParaRPr lang="en-GB" sz="105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dirty="0">
                          <a:effectLst/>
                        </a:rPr>
                        <a:t>126,086</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dirty="0">
                          <a:effectLst/>
                        </a:rPr>
                        <a:t>5.3%</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11.2%</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extLst>
                  <a:ext uri="{0D108BD9-81ED-4DB2-BD59-A6C34878D82A}">
                    <a16:rowId xmlns:a16="http://schemas.microsoft.com/office/drawing/2014/main" val="10002"/>
                  </a:ext>
                </a:extLst>
              </a:tr>
              <a:tr h="279757">
                <a:tc>
                  <a:txBody>
                    <a:bodyPr/>
                    <a:lstStyle/>
                    <a:p>
                      <a:pPr>
                        <a:lnSpc>
                          <a:spcPct val="100000"/>
                        </a:lnSpc>
                        <a:spcAft>
                          <a:spcPts val="0"/>
                        </a:spcAft>
                      </a:pPr>
                      <a:r>
                        <a:rPr lang="en-GB" sz="1050" dirty="0" err="1">
                          <a:effectLst>
                            <a:outerShdw blurRad="38100" dist="38100" dir="2700000" algn="tl">
                              <a:srgbClr val="000000">
                                <a:alpha val="43137"/>
                              </a:srgbClr>
                            </a:outerShdw>
                          </a:effectLst>
                        </a:rPr>
                        <a:t>Atracurium</a:t>
                      </a:r>
                      <a:endParaRPr lang="en-GB" sz="105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554,543</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dirty="0">
                          <a:effectLst/>
                        </a:rPr>
                        <a:t>23.2%</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dirty="0">
                          <a:effectLst/>
                        </a:rPr>
                        <a:t>49.1%</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extLst>
                  <a:ext uri="{0D108BD9-81ED-4DB2-BD59-A6C34878D82A}">
                    <a16:rowId xmlns:a16="http://schemas.microsoft.com/office/drawing/2014/main" val="10003"/>
                  </a:ext>
                </a:extLst>
              </a:tr>
              <a:tr h="279757">
                <a:tc>
                  <a:txBody>
                    <a:bodyPr/>
                    <a:lstStyle/>
                    <a:p>
                      <a:pPr>
                        <a:lnSpc>
                          <a:spcPct val="100000"/>
                        </a:lnSpc>
                        <a:spcAft>
                          <a:spcPts val="0"/>
                        </a:spcAft>
                      </a:pPr>
                      <a:r>
                        <a:rPr lang="en-GB" sz="1050" dirty="0" err="1">
                          <a:effectLst>
                            <a:outerShdw blurRad="38100" dist="38100" dir="2700000" algn="tl">
                              <a:srgbClr val="000000">
                                <a:alpha val="43137"/>
                              </a:srgbClr>
                            </a:outerShdw>
                          </a:effectLst>
                        </a:rPr>
                        <a:t>Cisatracurium</a:t>
                      </a:r>
                      <a:endParaRPr lang="en-GB" sz="105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18,629</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0.8%</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dirty="0">
                          <a:effectLst/>
                        </a:rPr>
                        <a:t>1.6%</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extLst>
                  <a:ext uri="{0D108BD9-81ED-4DB2-BD59-A6C34878D82A}">
                    <a16:rowId xmlns:a16="http://schemas.microsoft.com/office/drawing/2014/main" val="10004"/>
                  </a:ext>
                </a:extLst>
              </a:tr>
              <a:tr h="279757">
                <a:tc>
                  <a:txBody>
                    <a:bodyPr/>
                    <a:lstStyle/>
                    <a:p>
                      <a:pPr>
                        <a:lnSpc>
                          <a:spcPct val="100000"/>
                        </a:lnSpc>
                        <a:spcAft>
                          <a:spcPts val="0"/>
                        </a:spcAft>
                      </a:pPr>
                      <a:r>
                        <a:rPr lang="en-GB" sz="1050" dirty="0" err="1">
                          <a:effectLst>
                            <a:outerShdw blurRad="38100" dist="38100" dir="2700000" algn="tl">
                              <a:srgbClr val="000000">
                                <a:alpha val="43137"/>
                              </a:srgbClr>
                            </a:outerShdw>
                          </a:effectLst>
                        </a:rPr>
                        <a:t>Mivacurium</a:t>
                      </a:r>
                      <a:endParaRPr lang="en-GB" sz="105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30,786</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1.3%</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2.7%</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extLst>
                  <a:ext uri="{0D108BD9-81ED-4DB2-BD59-A6C34878D82A}">
                    <a16:rowId xmlns:a16="http://schemas.microsoft.com/office/drawing/2014/main" val="10005"/>
                  </a:ext>
                </a:extLst>
              </a:tr>
              <a:tr h="279757">
                <a:tc>
                  <a:txBody>
                    <a:bodyPr/>
                    <a:lstStyle/>
                    <a:p>
                      <a:pPr>
                        <a:lnSpc>
                          <a:spcPct val="100000"/>
                        </a:lnSpc>
                        <a:spcAft>
                          <a:spcPts val="0"/>
                        </a:spcAft>
                      </a:pPr>
                      <a:r>
                        <a:rPr lang="en-GB" sz="1050" dirty="0" err="1">
                          <a:effectLst>
                            <a:outerShdw blurRad="38100" dist="38100" dir="2700000" algn="tl">
                              <a:srgbClr val="000000">
                                <a:alpha val="43137"/>
                              </a:srgbClr>
                            </a:outerShdw>
                          </a:effectLst>
                        </a:rPr>
                        <a:t>Rocuronium</a:t>
                      </a:r>
                      <a:endParaRPr lang="en-GB" sz="105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459,047</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19.2%</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dirty="0">
                          <a:effectLst/>
                        </a:rPr>
                        <a:t>40.6%</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extLst>
                  <a:ext uri="{0D108BD9-81ED-4DB2-BD59-A6C34878D82A}">
                    <a16:rowId xmlns:a16="http://schemas.microsoft.com/office/drawing/2014/main" val="10006"/>
                  </a:ext>
                </a:extLst>
              </a:tr>
              <a:tr h="279757">
                <a:tc>
                  <a:txBody>
                    <a:bodyPr/>
                    <a:lstStyle/>
                    <a:p>
                      <a:pPr>
                        <a:lnSpc>
                          <a:spcPct val="100000"/>
                        </a:lnSpc>
                        <a:spcAft>
                          <a:spcPts val="0"/>
                        </a:spcAft>
                      </a:pPr>
                      <a:r>
                        <a:rPr lang="en-GB" sz="1050" dirty="0" err="1">
                          <a:effectLst>
                            <a:outerShdw blurRad="38100" dist="38100" dir="2700000" algn="tl">
                              <a:srgbClr val="000000">
                                <a:alpha val="43137"/>
                              </a:srgbClr>
                            </a:outerShdw>
                          </a:effectLst>
                        </a:rPr>
                        <a:t>Vecuronium</a:t>
                      </a:r>
                      <a:endParaRPr lang="en-GB" sz="105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24,315</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1.0%</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2.2%</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extLst>
                  <a:ext uri="{0D108BD9-81ED-4DB2-BD59-A6C34878D82A}">
                    <a16:rowId xmlns:a16="http://schemas.microsoft.com/office/drawing/2014/main" val="10007"/>
                  </a:ext>
                </a:extLst>
              </a:tr>
              <a:tr h="279757">
                <a:tc>
                  <a:txBody>
                    <a:bodyPr/>
                    <a:lstStyle/>
                    <a:p>
                      <a:pPr>
                        <a:lnSpc>
                          <a:spcPct val="100000"/>
                        </a:lnSpc>
                        <a:spcAft>
                          <a:spcPts val="0"/>
                        </a:spcAft>
                      </a:pPr>
                      <a:r>
                        <a:rPr lang="en-GB" sz="1050" dirty="0" err="1">
                          <a:effectLst>
                            <a:outerShdw blurRad="38100" dist="38100" dir="2700000" algn="tl">
                              <a:srgbClr val="000000">
                                <a:alpha val="43137"/>
                              </a:srgbClr>
                            </a:outerShdw>
                          </a:effectLst>
                        </a:rPr>
                        <a:t>Pancuronium</a:t>
                      </a:r>
                      <a:endParaRPr lang="en-GB" sz="105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7,059</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a:effectLst/>
                        </a:rPr>
                        <a:t>0.3%</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tc>
                  <a:txBody>
                    <a:bodyPr/>
                    <a:lstStyle/>
                    <a:p>
                      <a:pPr algn="r">
                        <a:lnSpc>
                          <a:spcPct val="100000"/>
                        </a:lnSpc>
                        <a:spcAft>
                          <a:spcPts val="0"/>
                        </a:spcAft>
                      </a:pPr>
                      <a:r>
                        <a:rPr lang="en-GB" sz="1100" dirty="0">
                          <a:effectLst/>
                        </a:rPr>
                        <a:t>0.6%</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173" marR="65173" marT="0" marB="0" anchor="b"/>
                </a:tc>
                <a:extLst>
                  <a:ext uri="{0D108BD9-81ED-4DB2-BD59-A6C34878D82A}">
                    <a16:rowId xmlns:a16="http://schemas.microsoft.com/office/drawing/2014/main" val="10008"/>
                  </a:ext>
                </a:extLst>
              </a:tr>
            </a:tbl>
          </a:graphicData>
        </a:graphic>
      </p:graphicFrame>
      <p:graphicFrame>
        <p:nvGraphicFramePr>
          <p:cNvPr id="10" name="Chart 9"/>
          <p:cNvGraphicFramePr/>
          <p:nvPr>
            <p:extLst>
              <p:ext uri="{D42A27DB-BD31-4B8C-83A1-F6EECF244321}">
                <p14:modId xmlns:p14="http://schemas.microsoft.com/office/powerpoint/2010/main" val="1449427099"/>
              </p:ext>
            </p:extLst>
          </p:nvPr>
        </p:nvGraphicFramePr>
        <p:xfrm>
          <a:off x="5366659" y="1420500"/>
          <a:ext cx="5553131" cy="355368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671381" y="5026890"/>
            <a:ext cx="10512913" cy="830997"/>
          </a:xfrm>
          <a:prstGeom prst="rect">
            <a:avLst/>
          </a:prstGeom>
          <a:noFill/>
        </p:spPr>
        <p:txBody>
          <a:bodyPr wrap="square" rtlCol="0">
            <a:spAutoFit/>
          </a:bodyPr>
          <a:lstStyle/>
          <a:p>
            <a:r>
              <a:rPr lang="en-GB" sz="1600" dirty="0">
                <a:solidFill>
                  <a:srgbClr val="3F2A56"/>
                </a:solidFill>
              </a:rPr>
              <a:t>88.8% received a non-depolariser only, 4% </a:t>
            </a:r>
            <a:r>
              <a:rPr lang="en-GB" sz="1600" dirty="0" err="1">
                <a:solidFill>
                  <a:srgbClr val="3F2A56"/>
                </a:solidFill>
              </a:rPr>
              <a:t>sux</a:t>
            </a:r>
            <a:r>
              <a:rPr lang="en-GB" sz="1600" dirty="0">
                <a:solidFill>
                  <a:srgbClr val="3F2A56"/>
                </a:solidFill>
              </a:rPr>
              <a:t> only and 7.2% both </a:t>
            </a:r>
            <a:r>
              <a:rPr lang="en-GB" sz="1600" dirty="0" err="1">
                <a:solidFill>
                  <a:srgbClr val="3F2A56"/>
                </a:solidFill>
              </a:rPr>
              <a:t>sux</a:t>
            </a:r>
            <a:r>
              <a:rPr lang="en-GB" sz="1600" dirty="0">
                <a:solidFill>
                  <a:srgbClr val="3F2A56"/>
                </a:solidFill>
              </a:rPr>
              <a:t> and non-depolariser</a:t>
            </a:r>
          </a:p>
          <a:p>
            <a:r>
              <a:rPr lang="en-US" sz="1600" dirty="0">
                <a:solidFill>
                  <a:srgbClr val="3F2A56"/>
                </a:solidFill>
              </a:rPr>
              <a:t>Neuromuscular blockade was reversed in 62.5%</a:t>
            </a:r>
          </a:p>
          <a:p>
            <a:r>
              <a:rPr lang="en-US" sz="1600" dirty="0" err="1">
                <a:solidFill>
                  <a:srgbClr val="3F2A56"/>
                </a:solidFill>
              </a:rPr>
              <a:t>Sugammadex</a:t>
            </a:r>
            <a:r>
              <a:rPr lang="en-US" sz="1600" dirty="0">
                <a:solidFill>
                  <a:srgbClr val="3F2A56"/>
                </a:solidFill>
              </a:rPr>
              <a:t> administered in 5.7% (4-fold increase since 2013)</a:t>
            </a:r>
          </a:p>
        </p:txBody>
      </p:sp>
    </p:spTree>
    <p:extLst>
      <p:ext uri="{BB962C8B-B14F-4D97-AF65-F5344CB8AC3E}">
        <p14:creationId xmlns:p14="http://schemas.microsoft.com/office/powerpoint/2010/main" val="21396591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a:xfrm>
            <a:off x="609600" y="552449"/>
            <a:ext cx="10972800" cy="828676"/>
          </a:xfrm>
        </p:spPr>
        <p:txBody>
          <a:bodyPr>
            <a:normAutofit/>
          </a:bodyPr>
          <a:lstStyle/>
          <a:p>
            <a:r>
              <a:rPr lang="en-GB" sz="3400" dirty="0"/>
              <a:t>Activity/Allergen Survey: </a:t>
            </a:r>
            <a:r>
              <a:rPr lang="en-US" sz="3400" dirty="0"/>
              <a:t>Antibiotics</a:t>
            </a:r>
            <a:endParaRPr lang="en-GB" sz="3400" dirty="0"/>
          </a:p>
        </p:txBody>
      </p:sp>
      <p:sp>
        <p:nvSpPr>
          <p:cNvPr id="4" name="Rectangle 3"/>
          <p:cNvSpPr/>
          <p:nvPr/>
        </p:nvSpPr>
        <p:spPr>
          <a:xfrm>
            <a:off x="609600" y="1714624"/>
            <a:ext cx="5386917" cy="3490909"/>
          </a:xfrm>
          <a:prstGeom prst="rect">
            <a:avLst/>
          </a:prstGeom>
          <a:noFill/>
          <a:ln w="12700"/>
          <a:effectLst>
            <a:outerShdw blurRad="50800" dist="25400" dir="1800000" algn="tl" rotWithShape="0">
              <a:schemeClr val="accent6">
                <a:lumMod val="50000"/>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1" name="Rectangle 10"/>
          <p:cNvSpPr/>
          <p:nvPr/>
        </p:nvSpPr>
        <p:spPr>
          <a:xfrm>
            <a:off x="6105711" y="1714624"/>
            <a:ext cx="5389033" cy="3490909"/>
          </a:xfrm>
          <a:prstGeom prst="rect">
            <a:avLst/>
          </a:prstGeom>
          <a:noFill/>
          <a:ln w="12700"/>
          <a:effectLst>
            <a:outerShdw blurRad="50800" dist="25400" dir="1800000" algn="tl" rotWithShape="0">
              <a:schemeClr val="accent6">
                <a:lumMod val="50000"/>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graphicFrame>
        <p:nvGraphicFramePr>
          <p:cNvPr id="9" name="Chart 8"/>
          <p:cNvGraphicFramePr/>
          <p:nvPr>
            <p:extLst>
              <p:ext uri="{D42A27DB-BD31-4B8C-83A1-F6EECF244321}">
                <p14:modId xmlns:p14="http://schemas.microsoft.com/office/powerpoint/2010/main" val="566707171"/>
              </p:ext>
            </p:extLst>
          </p:nvPr>
        </p:nvGraphicFramePr>
        <p:xfrm>
          <a:off x="6193552" y="1789078"/>
          <a:ext cx="5213350" cy="334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2"/>
          <p:cNvGraphicFramePr>
            <a:graphicFrameLocks noGrp="1"/>
          </p:cNvGraphicFramePr>
          <p:nvPr>
            <p:ph sz="half" idx="2"/>
            <p:extLst>
              <p:ext uri="{D42A27DB-BD31-4B8C-83A1-F6EECF244321}">
                <p14:modId xmlns:p14="http://schemas.microsoft.com/office/powerpoint/2010/main" val="348946149"/>
              </p:ext>
            </p:extLst>
          </p:nvPr>
        </p:nvGraphicFramePr>
        <p:xfrm>
          <a:off x="82952" y="1819965"/>
          <a:ext cx="6361218" cy="32802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680298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718" y="546493"/>
            <a:ext cx="10997682" cy="1143000"/>
          </a:xfrm>
        </p:spPr>
        <p:txBody>
          <a:bodyPr/>
          <a:lstStyle/>
          <a:p>
            <a:r>
              <a:rPr lang="en-US" dirty="0"/>
              <a:t>Aims of NAP6</a:t>
            </a:r>
          </a:p>
        </p:txBody>
      </p:sp>
      <p:sp>
        <p:nvSpPr>
          <p:cNvPr id="3" name="Content Placeholder 2"/>
          <p:cNvSpPr>
            <a:spLocks noGrp="1"/>
          </p:cNvSpPr>
          <p:nvPr>
            <p:ph idx="1"/>
          </p:nvPr>
        </p:nvSpPr>
        <p:spPr>
          <a:xfrm>
            <a:off x="609601" y="1689493"/>
            <a:ext cx="10674220" cy="4215946"/>
          </a:xfrm>
        </p:spPr>
        <p:txBody>
          <a:bodyPr>
            <a:normAutofit/>
          </a:bodyPr>
          <a:lstStyle/>
          <a:p>
            <a:pPr>
              <a:spcAft>
                <a:spcPts val="600"/>
              </a:spcAft>
            </a:pPr>
            <a:r>
              <a:rPr lang="en-US" sz="2400" dirty="0"/>
              <a:t>What proportion of cases of suspected perioperative anaphylaxis are referred and investigated?</a:t>
            </a:r>
          </a:p>
          <a:p>
            <a:pPr>
              <a:spcAft>
                <a:spcPts val="600"/>
              </a:spcAft>
            </a:pPr>
            <a:r>
              <a:rPr lang="en-US" sz="2400" dirty="0"/>
              <a:t>How many are proven to be anaphylaxis and what are the culprits?</a:t>
            </a:r>
          </a:p>
          <a:p>
            <a:pPr>
              <a:spcAft>
                <a:spcPts val="600"/>
              </a:spcAft>
            </a:pPr>
            <a:r>
              <a:rPr lang="en-US" sz="2400" dirty="0"/>
              <a:t>How well does immediate management, referral and investigation match published guidelines?</a:t>
            </a:r>
          </a:p>
          <a:p>
            <a:pPr>
              <a:spcAft>
                <a:spcPts val="600"/>
              </a:spcAft>
            </a:pPr>
            <a:r>
              <a:rPr lang="en-US" sz="2400" dirty="0"/>
              <a:t>Is there a correlation between immediate management and outcomes?</a:t>
            </a:r>
          </a:p>
          <a:p>
            <a:endParaRPr lang="en-US" dirty="0"/>
          </a:p>
        </p:txBody>
      </p:sp>
    </p:spTree>
    <p:extLst>
      <p:ext uri="{BB962C8B-B14F-4D97-AF65-F5344CB8AC3E}">
        <p14:creationId xmlns:p14="http://schemas.microsoft.com/office/powerpoint/2010/main" val="2976047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a:xfrm>
            <a:off x="609600" y="528699"/>
            <a:ext cx="10972800" cy="828676"/>
          </a:xfrm>
        </p:spPr>
        <p:txBody>
          <a:bodyPr>
            <a:normAutofit fontScale="90000"/>
          </a:bodyPr>
          <a:lstStyle/>
          <a:p>
            <a:r>
              <a:rPr lang="en-GB" dirty="0"/>
              <a:t>Activity/Allergen Survey: </a:t>
            </a:r>
            <a:r>
              <a:rPr lang="en-US" dirty="0"/>
              <a:t>C</a:t>
            </a:r>
            <a:r>
              <a:rPr lang="en-US" dirty="0" smtClean="0"/>
              <a:t>hlorhexidine </a:t>
            </a:r>
            <a:r>
              <a:rPr lang="en-US" dirty="0"/>
              <a:t>and </a:t>
            </a:r>
            <a:r>
              <a:rPr lang="en-US" dirty="0" err="1"/>
              <a:t>Misc</a:t>
            </a:r>
            <a:endParaRPr lang="en-GB" dirty="0"/>
          </a:p>
        </p:txBody>
      </p:sp>
      <p:sp>
        <p:nvSpPr>
          <p:cNvPr id="28" name="Text Placeholder 27"/>
          <p:cNvSpPr>
            <a:spLocks noGrp="1"/>
          </p:cNvSpPr>
          <p:nvPr>
            <p:ph type="body" idx="1"/>
          </p:nvPr>
        </p:nvSpPr>
        <p:spPr>
          <a:xfrm>
            <a:off x="609600" y="1449389"/>
            <a:ext cx="5386917" cy="639763"/>
          </a:xfrm>
        </p:spPr>
        <p:style>
          <a:lnRef idx="1">
            <a:schemeClr val="accent4"/>
          </a:lnRef>
          <a:fillRef idx="2">
            <a:schemeClr val="accent4"/>
          </a:fillRef>
          <a:effectRef idx="1">
            <a:schemeClr val="accent4"/>
          </a:effectRef>
          <a:fontRef idx="minor">
            <a:schemeClr val="dk1"/>
          </a:fontRef>
        </p:style>
        <p:txBody>
          <a:bodyPr anchor="ctr"/>
          <a:lstStyle/>
          <a:p>
            <a:r>
              <a:rPr lang="en-GB" sz="2200" b="1" dirty="0">
                <a:solidFill>
                  <a:srgbClr val="50ABBF"/>
                </a:solidFill>
                <a:ea typeface="+mj-ea"/>
              </a:rPr>
              <a:t>Chlorhexidine</a:t>
            </a:r>
          </a:p>
        </p:txBody>
      </p:sp>
      <p:sp>
        <p:nvSpPr>
          <p:cNvPr id="4" name="Rectangle 3"/>
          <p:cNvSpPr/>
          <p:nvPr/>
        </p:nvSpPr>
        <p:spPr>
          <a:xfrm>
            <a:off x="609600" y="2243140"/>
            <a:ext cx="5386917" cy="3730148"/>
          </a:xfrm>
          <a:prstGeom prst="rect">
            <a:avLst/>
          </a:prstGeom>
          <a:noFill/>
          <a:ln w="12700"/>
          <a:effectLst>
            <a:outerShdw blurRad="50800" dist="25400" dir="1800000" algn="tl" rotWithShape="0">
              <a:schemeClr val="accent6">
                <a:lumMod val="50000"/>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7" name="Oval 6"/>
          <p:cNvSpPr/>
          <p:nvPr/>
        </p:nvSpPr>
        <p:spPr>
          <a:xfrm>
            <a:off x="4219373" y="1189152"/>
            <a:ext cx="900000" cy="900000"/>
          </a:xfrm>
          <a:prstGeom prst="ellipse">
            <a:avLst/>
          </a:prstGeom>
          <a:blipFill rotWithShape="1">
            <a:blip r:embed="rId3" cstate="screen">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8" name="Oval 7"/>
          <p:cNvSpPr/>
          <p:nvPr/>
        </p:nvSpPr>
        <p:spPr>
          <a:xfrm>
            <a:off x="5190813" y="1189152"/>
            <a:ext cx="900000" cy="900000"/>
          </a:xfrm>
          <a:prstGeom prst="ellipse">
            <a:avLst/>
          </a:prstGeom>
          <a:blipFill rotWithShape="1">
            <a:blip r:embed="rId4" cstate="screen">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graphicFrame>
        <p:nvGraphicFramePr>
          <p:cNvPr id="2" name="Table 1"/>
          <p:cNvGraphicFramePr>
            <a:graphicFrameLocks noGrp="1"/>
          </p:cNvGraphicFramePr>
          <p:nvPr>
            <p:extLst/>
          </p:nvPr>
        </p:nvGraphicFramePr>
        <p:xfrm>
          <a:off x="677026" y="2302517"/>
          <a:ext cx="5292000" cy="3587643"/>
        </p:xfrm>
        <a:graphic>
          <a:graphicData uri="http://schemas.openxmlformats.org/drawingml/2006/table">
            <a:tbl>
              <a:tblPr firstRow="1" firstCol="1" bandRow="1">
                <a:tableStyleId>{F5AB1C69-6EDB-4FF4-983F-18BD219EF322}</a:tableStyleId>
              </a:tblPr>
              <a:tblGrid>
                <a:gridCol w="1217841">
                  <a:extLst>
                    <a:ext uri="{9D8B030D-6E8A-4147-A177-3AD203B41FA5}">
                      <a16:colId xmlns:a16="http://schemas.microsoft.com/office/drawing/2014/main" val="20000"/>
                    </a:ext>
                  </a:extLst>
                </a:gridCol>
                <a:gridCol w="805984">
                  <a:extLst>
                    <a:ext uri="{9D8B030D-6E8A-4147-A177-3AD203B41FA5}">
                      <a16:colId xmlns:a16="http://schemas.microsoft.com/office/drawing/2014/main" val="20001"/>
                    </a:ext>
                  </a:extLst>
                </a:gridCol>
                <a:gridCol w="820823">
                  <a:extLst>
                    <a:ext uri="{9D8B030D-6E8A-4147-A177-3AD203B41FA5}">
                      <a16:colId xmlns:a16="http://schemas.microsoft.com/office/drawing/2014/main" val="20002"/>
                    </a:ext>
                  </a:extLst>
                </a:gridCol>
                <a:gridCol w="575313">
                  <a:extLst>
                    <a:ext uri="{9D8B030D-6E8A-4147-A177-3AD203B41FA5}">
                      <a16:colId xmlns:a16="http://schemas.microsoft.com/office/drawing/2014/main" val="20003"/>
                    </a:ext>
                  </a:extLst>
                </a:gridCol>
                <a:gridCol w="783771">
                  <a:extLst>
                    <a:ext uri="{9D8B030D-6E8A-4147-A177-3AD203B41FA5}">
                      <a16:colId xmlns:a16="http://schemas.microsoft.com/office/drawing/2014/main" val="20004"/>
                    </a:ext>
                  </a:extLst>
                </a:gridCol>
                <a:gridCol w="1088268">
                  <a:extLst>
                    <a:ext uri="{9D8B030D-6E8A-4147-A177-3AD203B41FA5}">
                      <a16:colId xmlns:a16="http://schemas.microsoft.com/office/drawing/2014/main" val="20005"/>
                    </a:ext>
                  </a:extLst>
                </a:gridCol>
              </a:tblGrid>
              <a:tr h="1057851">
                <a:tc>
                  <a:txBody>
                    <a:bodyPr/>
                    <a:lstStyle/>
                    <a:p>
                      <a:pPr>
                        <a:lnSpc>
                          <a:spcPct val="100000"/>
                        </a:lnSpc>
                        <a:spcAft>
                          <a:spcPts val="0"/>
                        </a:spcAft>
                      </a:pPr>
                      <a:r>
                        <a:rPr lang="en-GB" sz="1100" dirty="0">
                          <a:effectLst>
                            <a:outerShdw blurRad="38100" dist="38100" dir="2700000" algn="tl">
                              <a:srgbClr val="000000">
                                <a:alpha val="43137"/>
                              </a:srgbClr>
                            </a:outerShdw>
                          </a:effectLst>
                        </a:rPr>
                        <a:t>Chlorhexidine exposure</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nSpc>
                          <a:spcPct val="100000"/>
                        </a:lnSpc>
                        <a:spcAft>
                          <a:spcPts val="0"/>
                        </a:spcAft>
                      </a:pPr>
                      <a:r>
                        <a:rPr lang="en-GB" sz="1100" dirty="0">
                          <a:effectLst>
                            <a:outerShdw blurRad="38100" dist="38100" dir="2700000" algn="tl">
                              <a:srgbClr val="000000">
                                <a:alpha val="43137"/>
                              </a:srgbClr>
                            </a:outerShdw>
                          </a:effectLst>
                        </a:rPr>
                        <a:t>Number exposed in activity survey</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nSpc>
                          <a:spcPct val="100000"/>
                        </a:lnSpc>
                        <a:spcAft>
                          <a:spcPts val="0"/>
                        </a:spcAft>
                      </a:pPr>
                      <a:r>
                        <a:rPr lang="en-GB" sz="1100" dirty="0">
                          <a:effectLst>
                            <a:outerShdw blurRad="38100" dist="38100" dir="2700000" algn="tl">
                              <a:srgbClr val="000000">
                                <a:alpha val="43137"/>
                              </a:srgbClr>
                            </a:outerShdw>
                          </a:effectLst>
                        </a:rPr>
                        <a:t>Estimated annual exposure</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nSpc>
                          <a:spcPct val="100000"/>
                        </a:lnSpc>
                        <a:spcAft>
                          <a:spcPts val="0"/>
                        </a:spcAft>
                      </a:pPr>
                      <a:r>
                        <a:rPr lang="en-GB" sz="1100" dirty="0">
                          <a:effectLst>
                            <a:outerShdw blurRad="38100" dist="38100" dir="2700000" algn="tl">
                              <a:srgbClr val="000000">
                                <a:alpha val="43137"/>
                              </a:srgbClr>
                            </a:outerShdw>
                          </a:effectLst>
                        </a:rPr>
                        <a:t>% of all cases</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nSpc>
                          <a:spcPct val="100000"/>
                        </a:lnSpc>
                        <a:spcAft>
                          <a:spcPts val="0"/>
                        </a:spcAft>
                      </a:pPr>
                      <a:r>
                        <a:rPr lang="en-GB" sz="1100" dirty="0">
                          <a:effectLst>
                            <a:outerShdw blurRad="38100" dist="38100" dir="2700000" algn="tl">
                              <a:srgbClr val="000000">
                                <a:alpha val="43137"/>
                              </a:srgbClr>
                            </a:outerShdw>
                          </a:effectLst>
                        </a:rPr>
                        <a:t>% of all cases exposed</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nSpc>
                          <a:spcPct val="100000"/>
                        </a:lnSpc>
                        <a:spcAft>
                          <a:spcPts val="0"/>
                        </a:spcAft>
                      </a:pPr>
                      <a:r>
                        <a:rPr lang="en-GB" sz="1100" dirty="0">
                          <a:effectLst>
                            <a:outerShdw blurRad="38100" dist="38100" dir="2700000" algn="tl">
                              <a:srgbClr val="000000">
                                <a:alpha val="43137"/>
                              </a:srgbClr>
                            </a:outerShdw>
                          </a:effectLst>
                        </a:rPr>
                        <a:t>% of all chlorhexidine exposure </a:t>
                      </a:r>
                      <a:r>
                        <a:rPr lang="en-GB" sz="900" dirty="0">
                          <a:effectLst>
                            <a:outerShdw blurRad="38100" dist="38100" dir="2700000" algn="tl">
                              <a:srgbClr val="000000">
                                <a:alpha val="43137"/>
                              </a:srgbClr>
                            </a:outerShdw>
                          </a:effectLst>
                        </a:rPr>
                        <a:t>(</a:t>
                      </a:r>
                      <a:r>
                        <a:rPr lang="el-GR" sz="900" dirty="0">
                          <a:effectLst>
                            <a:outerShdw blurRad="38100" dist="38100" dir="2700000" algn="tl">
                              <a:srgbClr val="000000">
                                <a:alpha val="43137"/>
                              </a:srgbClr>
                            </a:outerShdw>
                          </a:effectLst>
                        </a:rPr>
                        <a:t>Σ</a:t>
                      </a:r>
                      <a:r>
                        <a:rPr lang="en-GB" sz="900" dirty="0">
                          <a:effectLst>
                            <a:outerShdw blurRad="38100" dist="38100" dir="2700000" algn="tl">
                              <a:srgbClr val="000000">
                                <a:alpha val="43137"/>
                              </a:srgbClr>
                            </a:outerShdw>
                          </a:effectLst>
                        </a:rPr>
                        <a:t> of all; total &gt; total no of cases)</a:t>
                      </a:r>
                      <a:endParaRPr lang="en-GB" sz="9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extLst>
                  <a:ext uri="{0D108BD9-81ED-4DB2-BD59-A6C34878D82A}">
                    <a16:rowId xmlns:a16="http://schemas.microsoft.com/office/drawing/2014/main" val="10000"/>
                  </a:ext>
                </a:extLst>
              </a:tr>
              <a:tr h="407278">
                <a:tc>
                  <a:txBody>
                    <a:bodyPr/>
                    <a:lstStyle/>
                    <a:p>
                      <a:pPr>
                        <a:lnSpc>
                          <a:spcPct val="100000"/>
                        </a:lnSpc>
                        <a:spcAft>
                          <a:spcPts val="0"/>
                        </a:spcAft>
                      </a:pPr>
                      <a:r>
                        <a:rPr lang="en-GB" sz="1100" b="1" dirty="0">
                          <a:effectLst>
                            <a:outerShdw blurRad="38100" dist="38100" dir="2700000" algn="tl">
                              <a:srgbClr val="000000">
                                <a:alpha val="43137"/>
                              </a:srgbClr>
                            </a:outerShdw>
                          </a:effectLst>
                        </a:rPr>
                        <a:t>Exposure - at least 1 route</a:t>
                      </a:r>
                      <a:endParaRPr lang="en-GB" sz="11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b="1" dirty="0">
                          <a:effectLst/>
                        </a:rPr>
                        <a:t>11,722</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b="1" dirty="0">
                          <a:effectLst/>
                        </a:rPr>
                        <a:t>2,298,567</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b="1" dirty="0">
                          <a:effectLst/>
                        </a:rPr>
                        <a:t>73.5%</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b="1"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66573" marR="66573" marT="0" marB="0" anchor="ctr"/>
                </a:tc>
                <a:tc>
                  <a:txBody>
                    <a:bodyPr/>
                    <a:lstStyle/>
                    <a:p>
                      <a:pPr algn="r">
                        <a:lnSpc>
                          <a:spcPct val="100000"/>
                        </a:lnSpc>
                        <a:spcAft>
                          <a:spcPts val="0"/>
                        </a:spcAft>
                      </a:pPr>
                      <a:r>
                        <a:rPr lang="en-GB" sz="1100" b="1"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66573" marR="66573" marT="0" marB="0" anchor="ctr"/>
                </a:tc>
                <a:extLst>
                  <a:ext uri="{0D108BD9-81ED-4DB2-BD59-A6C34878D82A}">
                    <a16:rowId xmlns:a16="http://schemas.microsoft.com/office/drawing/2014/main" val="10001"/>
                  </a:ext>
                </a:extLst>
              </a:tr>
              <a:tr h="354613">
                <a:tc>
                  <a:txBody>
                    <a:bodyPr/>
                    <a:lstStyle/>
                    <a:p>
                      <a:pPr>
                        <a:lnSpc>
                          <a:spcPct val="100000"/>
                        </a:lnSpc>
                        <a:spcAft>
                          <a:spcPts val="0"/>
                        </a:spcAft>
                      </a:pPr>
                      <a:r>
                        <a:rPr lang="en-GB" sz="1100" dirty="0">
                          <a:effectLst>
                            <a:outerShdw blurRad="38100" dist="38100" dir="2700000" algn="tl">
                              <a:srgbClr val="000000">
                                <a:alpha val="43137"/>
                              </a:srgbClr>
                            </a:outerShdw>
                          </a:effectLst>
                        </a:rPr>
                        <a:t>Coated/impregnated CVC</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dirty="0">
                          <a:effectLst/>
                        </a:rPr>
                        <a:t>93</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18,236</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0.6%</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dirty="0">
                          <a:effectLst/>
                        </a:rPr>
                        <a:t>0.8%</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dirty="0">
                          <a:effectLst/>
                        </a:rPr>
                        <a:t>0.6%</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extLst>
                  <a:ext uri="{0D108BD9-81ED-4DB2-BD59-A6C34878D82A}">
                    <a16:rowId xmlns:a16="http://schemas.microsoft.com/office/drawing/2014/main" val="10002"/>
                  </a:ext>
                </a:extLst>
              </a:tr>
              <a:tr h="352031">
                <a:tc>
                  <a:txBody>
                    <a:bodyPr/>
                    <a:lstStyle/>
                    <a:p>
                      <a:pPr>
                        <a:lnSpc>
                          <a:spcPct val="100000"/>
                        </a:lnSpc>
                        <a:spcAft>
                          <a:spcPts val="0"/>
                        </a:spcAft>
                      </a:pPr>
                      <a:r>
                        <a:rPr lang="en-GB" sz="1100" dirty="0">
                          <a:effectLst>
                            <a:outerShdw blurRad="38100" dist="38100" dir="2700000" algn="tl">
                              <a:srgbClr val="000000">
                                <a:alpha val="43137"/>
                              </a:srgbClr>
                            </a:outerShdw>
                          </a:effectLst>
                        </a:rPr>
                        <a:t>Urethral</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dirty="0">
                          <a:effectLst/>
                        </a:rPr>
                        <a:t>532</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104,320</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3.3%</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dirty="0">
                          <a:effectLst/>
                        </a:rPr>
                        <a:t>4.5%</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dirty="0">
                          <a:effectLst/>
                        </a:rPr>
                        <a:t>3.3%</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extLst>
                  <a:ext uri="{0D108BD9-81ED-4DB2-BD59-A6C34878D82A}">
                    <a16:rowId xmlns:a16="http://schemas.microsoft.com/office/drawing/2014/main" val="10003"/>
                  </a:ext>
                </a:extLst>
              </a:tr>
              <a:tr h="354613">
                <a:tc>
                  <a:txBody>
                    <a:bodyPr/>
                    <a:lstStyle/>
                    <a:p>
                      <a:pPr>
                        <a:lnSpc>
                          <a:spcPct val="100000"/>
                        </a:lnSpc>
                        <a:spcAft>
                          <a:spcPts val="0"/>
                        </a:spcAft>
                      </a:pPr>
                      <a:r>
                        <a:rPr lang="en-GB" sz="1100" dirty="0">
                          <a:effectLst>
                            <a:outerShdw blurRad="38100" dist="38100" dir="2700000" algn="tl">
                              <a:srgbClr val="000000">
                                <a:alpha val="43137"/>
                              </a:srgbClr>
                            </a:outerShdw>
                          </a:effectLst>
                        </a:rPr>
                        <a:t>Skin Prep - anaesthetist</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8,232</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1,614,213</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51.6%</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dirty="0">
                          <a:effectLst/>
                        </a:rPr>
                        <a:t>70.2%</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dirty="0">
                          <a:effectLst/>
                        </a:rPr>
                        <a:t>50.9%</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extLst>
                  <a:ext uri="{0D108BD9-81ED-4DB2-BD59-A6C34878D82A}">
                    <a16:rowId xmlns:a16="http://schemas.microsoft.com/office/drawing/2014/main" val="10004"/>
                  </a:ext>
                </a:extLst>
              </a:tr>
              <a:tr h="354613">
                <a:tc>
                  <a:txBody>
                    <a:bodyPr/>
                    <a:lstStyle/>
                    <a:p>
                      <a:pPr>
                        <a:lnSpc>
                          <a:spcPct val="100000"/>
                        </a:lnSpc>
                        <a:spcAft>
                          <a:spcPts val="0"/>
                        </a:spcAft>
                      </a:pPr>
                      <a:r>
                        <a:rPr lang="en-GB" sz="1100" dirty="0">
                          <a:effectLst>
                            <a:outerShdw blurRad="38100" dist="38100" dir="2700000" algn="tl">
                              <a:srgbClr val="000000">
                                <a:alpha val="43137"/>
                              </a:srgbClr>
                            </a:outerShdw>
                          </a:effectLst>
                        </a:rPr>
                        <a:t>Skin Prep - surgeon</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7,120</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1,396,161</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44.7%</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60.7%</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dirty="0">
                          <a:effectLst/>
                        </a:rPr>
                        <a:t>44.0%</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extLst>
                  <a:ext uri="{0D108BD9-81ED-4DB2-BD59-A6C34878D82A}">
                    <a16:rowId xmlns:a16="http://schemas.microsoft.com/office/drawing/2014/main" val="10005"/>
                  </a:ext>
                </a:extLst>
              </a:tr>
              <a:tr h="354613">
                <a:tc>
                  <a:txBody>
                    <a:bodyPr/>
                    <a:lstStyle/>
                    <a:p>
                      <a:pPr>
                        <a:lnSpc>
                          <a:spcPct val="100000"/>
                        </a:lnSpc>
                        <a:spcAft>
                          <a:spcPts val="0"/>
                        </a:spcAft>
                      </a:pPr>
                      <a:r>
                        <a:rPr lang="en-GB" sz="1100" dirty="0">
                          <a:effectLst>
                            <a:outerShdw blurRad="38100" dist="38100" dir="2700000" algn="tl">
                              <a:srgbClr val="000000">
                                <a:alpha val="43137"/>
                              </a:srgbClr>
                            </a:outerShdw>
                          </a:effectLst>
                        </a:rPr>
                        <a:t>Surgical irrigation</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95</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18,629</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0.6%</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0.8%</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dirty="0">
                          <a:effectLst/>
                        </a:rPr>
                        <a:t>0.6%</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extLst>
                  <a:ext uri="{0D108BD9-81ED-4DB2-BD59-A6C34878D82A}">
                    <a16:rowId xmlns:a16="http://schemas.microsoft.com/office/drawing/2014/main" val="10006"/>
                  </a:ext>
                </a:extLst>
              </a:tr>
              <a:tr h="352031">
                <a:tc>
                  <a:txBody>
                    <a:bodyPr/>
                    <a:lstStyle/>
                    <a:p>
                      <a:pPr>
                        <a:lnSpc>
                          <a:spcPct val="100000"/>
                        </a:lnSpc>
                        <a:spcAft>
                          <a:spcPts val="0"/>
                        </a:spcAft>
                      </a:pPr>
                      <a:r>
                        <a:rPr lang="en-GB" sz="1100" dirty="0">
                          <a:effectLst>
                            <a:outerShdw blurRad="38100" dist="38100" dir="2700000" algn="tl">
                              <a:srgbClr val="000000">
                                <a:alpha val="43137"/>
                              </a:srgbClr>
                            </a:outerShdw>
                          </a:effectLst>
                        </a:rPr>
                        <a:t>Other</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101</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19,805</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dirty="0">
                          <a:effectLst/>
                        </a:rPr>
                        <a:t>0.6%</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a:effectLst/>
                        </a:rPr>
                        <a:t>0.9%</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tc>
                  <a:txBody>
                    <a:bodyPr/>
                    <a:lstStyle/>
                    <a:p>
                      <a:pPr algn="r">
                        <a:lnSpc>
                          <a:spcPct val="100000"/>
                        </a:lnSpc>
                        <a:spcAft>
                          <a:spcPts val="0"/>
                        </a:spcAft>
                      </a:pPr>
                      <a:r>
                        <a:rPr lang="en-GB" sz="1100" dirty="0">
                          <a:effectLst/>
                        </a:rPr>
                        <a:t>0.6%</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573" marR="66573" marT="0" marB="0" anchor="ctr"/>
                </a:tc>
                <a:extLst>
                  <a:ext uri="{0D108BD9-81ED-4DB2-BD59-A6C34878D82A}">
                    <a16:rowId xmlns:a16="http://schemas.microsoft.com/office/drawing/2014/main" val="10007"/>
                  </a:ext>
                </a:extLst>
              </a:tr>
            </a:tbl>
          </a:graphicData>
        </a:graphic>
      </p:graphicFrame>
      <p:sp>
        <p:nvSpPr>
          <p:cNvPr id="17" name="Rectangle 16"/>
          <p:cNvSpPr/>
          <p:nvPr/>
        </p:nvSpPr>
        <p:spPr>
          <a:xfrm>
            <a:off x="704258" y="4486471"/>
            <a:ext cx="5256000" cy="667419"/>
          </a:xfrm>
          <a:prstGeom prst="rect">
            <a:avLst/>
          </a:prstGeom>
          <a:noFill/>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3" name="Oval 2"/>
          <p:cNvSpPr/>
          <p:nvPr/>
        </p:nvSpPr>
        <p:spPr>
          <a:xfrm>
            <a:off x="3522518" y="3377045"/>
            <a:ext cx="550718" cy="373156"/>
          </a:xfrm>
          <a:prstGeom prst="ellipse">
            <a:avLst/>
          </a:prstGeom>
          <a:noFill/>
          <a:ln w="28575">
            <a:solidFill>
              <a:schemeClr val="accent5">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16" name="Text Placeholder 28"/>
          <p:cNvSpPr>
            <a:spLocks noGrp="1"/>
          </p:cNvSpPr>
          <p:nvPr>
            <p:ph type="body" sz="quarter" idx="3"/>
          </p:nvPr>
        </p:nvSpPr>
        <p:spPr>
          <a:xfrm>
            <a:off x="6193378" y="1449389"/>
            <a:ext cx="5389033" cy="639763"/>
          </a:xfrm>
        </p:spPr>
        <p:style>
          <a:lnRef idx="1">
            <a:schemeClr val="accent4"/>
          </a:lnRef>
          <a:fillRef idx="2">
            <a:schemeClr val="accent4"/>
          </a:fillRef>
          <a:effectRef idx="1">
            <a:schemeClr val="accent4"/>
          </a:effectRef>
          <a:fontRef idx="minor">
            <a:schemeClr val="dk1"/>
          </a:fontRef>
        </p:style>
        <p:txBody>
          <a:bodyPr lIns="72000" tIns="0" rIns="72000" bIns="0" anchor="ctr"/>
          <a:lstStyle/>
          <a:p>
            <a:r>
              <a:rPr lang="en-GB" sz="2200" b="1" dirty="0">
                <a:solidFill>
                  <a:srgbClr val="50ABBF"/>
                </a:solidFill>
                <a:ea typeface="+mj-ea"/>
              </a:rPr>
              <a:t>Miscellaneous drugs/substances</a:t>
            </a:r>
          </a:p>
        </p:txBody>
      </p:sp>
      <p:sp>
        <p:nvSpPr>
          <p:cNvPr id="18" name="Oval 17"/>
          <p:cNvSpPr/>
          <p:nvPr/>
        </p:nvSpPr>
        <p:spPr>
          <a:xfrm>
            <a:off x="10821871" y="1163864"/>
            <a:ext cx="900000" cy="900000"/>
          </a:xfrm>
          <a:prstGeom prst="ellipse">
            <a:avLst/>
          </a:prstGeom>
          <a:blipFill rotWithShape="1">
            <a:blip r:embed="rId5" cstate="screen">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graphicFrame>
        <p:nvGraphicFramePr>
          <p:cNvPr id="19" name="Table 18"/>
          <p:cNvGraphicFramePr>
            <a:graphicFrameLocks noGrp="1"/>
          </p:cNvGraphicFramePr>
          <p:nvPr>
            <p:extLst>
              <p:ext uri="{D42A27DB-BD31-4B8C-83A1-F6EECF244321}">
                <p14:modId xmlns:p14="http://schemas.microsoft.com/office/powerpoint/2010/main" val="402915453"/>
              </p:ext>
            </p:extLst>
          </p:nvPr>
        </p:nvGraphicFramePr>
        <p:xfrm>
          <a:off x="6291601" y="2298811"/>
          <a:ext cx="5179963" cy="2592004"/>
        </p:xfrm>
        <a:graphic>
          <a:graphicData uri="http://schemas.openxmlformats.org/drawingml/2006/table">
            <a:tbl>
              <a:tblPr firstRow="1" firstCol="1" bandRow="1">
                <a:tableStyleId>{21E4AEA4-8DFA-4A89-87EB-49C32662AFE0}</a:tableStyleId>
              </a:tblPr>
              <a:tblGrid>
                <a:gridCol w="1878622">
                  <a:extLst>
                    <a:ext uri="{9D8B030D-6E8A-4147-A177-3AD203B41FA5}">
                      <a16:colId xmlns:a16="http://schemas.microsoft.com/office/drawing/2014/main" val="20000"/>
                    </a:ext>
                  </a:extLst>
                </a:gridCol>
                <a:gridCol w="1282535">
                  <a:extLst>
                    <a:ext uri="{9D8B030D-6E8A-4147-A177-3AD203B41FA5}">
                      <a16:colId xmlns:a16="http://schemas.microsoft.com/office/drawing/2014/main" val="20001"/>
                    </a:ext>
                  </a:extLst>
                </a:gridCol>
                <a:gridCol w="938151">
                  <a:extLst>
                    <a:ext uri="{9D8B030D-6E8A-4147-A177-3AD203B41FA5}">
                      <a16:colId xmlns:a16="http://schemas.microsoft.com/office/drawing/2014/main" val="20002"/>
                    </a:ext>
                  </a:extLst>
                </a:gridCol>
                <a:gridCol w="1080655">
                  <a:extLst>
                    <a:ext uri="{9D8B030D-6E8A-4147-A177-3AD203B41FA5}">
                      <a16:colId xmlns:a16="http://schemas.microsoft.com/office/drawing/2014/main" val="20003"/>
                    </a:ext>
                  </a:extLst>
                </a:gridCol>
              </a:tblGrid>
              <a:tr h="735937">
                <a:tc>
                  <a:txBody>
                    <a:bodyPr/>
                    <a:lstStyle/>
                    <a:p>
                      <a:pPr>
                        <a:lnSpc>
                          <a:spcPct val="150000"/>
                        </a:lnSpc>
                        <a:spcAft>
                          <a:spcPts val="0"/>
                        </a:spcAft>
                      </a:pPr>
                      <a:r>
                        <a:rPr lang="en-GB" sz="1200" dirty="0">
                          <a:effectLst>
                            <a:outerShdw blurRad="38100" dist="38100" dir="2700000" algn="tl">
                              <a:srgbClr val="000000">
                                <a:alpha val="43137"/>
                              </a:srgbClr>
                            </a:outerShdw>
                          </a:effectLst>
                        </a:rPr>
                        <a:t>Drug/substance</a:t>
                      </a:r>
                      <a:endParaRPr lang="en-GB" sz="105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n-GB" sz="1200" dirty="0">
                          <a:effectLst>
                            <a:outerShdw blurRad="38100" dist="38100" dir="2700000" algn="tl">
                              <a:srgbClr val="000000">
                                <a:alpha val="43137"/>
                              </a:srgbClr>
                            </a:outerShdw>
                          </a:effectLst>
                        </a:rPr>
                        <a:t>Number exposed in activity survey</a:t>
                      </a:r>
                      <a:endParaRPr lang="en-GB" sz="1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n-GB" sz="1200" dirty="0">
                          <a:effectLst>
                            <a:outerShdw blurRad="38100" dist="38100" dir="2700000" algn="tl">
                              <a:srgbClr val="000000">
                                <a:alpha val="43137"/>
                              </a:srgbClr>
                            </a:outerShdw>
                          </a:effectLst>
                        </a:rPr>
                        <a:t>Estimated annual exposure</a:t>
                      </a:r>
                      <a:endParaRPr lang="en-GB" sz="1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n-GB" sz="1200" dirty="0">
                          <a:effectLst>
                            <a:outerShdw blurRad="38100" dist="38100" dir="2700000" algn="tl">
                              <a:srgbClr val="000000">
                                <a:alpha val="43137"/>
                              </a:srgbClr>
                            </a:outerShdw>
                          </a:effectLst>
                        </a:rPr>
                        <a:t>% of all cases</a:t>
                      </a:r>
                      <a:endParaRPr lang="en-GB" sz="1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442261">
                <a:tc>
                  <a:txBody>
                    <a:bodyPr/>
                    <a:lstStyle/>
                    <a:p>
                      <a:pPr>
                        <a:lnSpc>
                          <a:spcPct val="100000"/>
                        </a:lnSpc>
                        <a:spcAft>
                          <a:spcPts val="0"/>
                        </a:spcAft>
                      </a:pPr>
                      <a:r>
                        <a:rPr lang="en-GB" sz="1200" dirty="0">
                          <a:effectLst>
                            <a:outerShdw blurRad="38100" dist="38100" dir="2700000" algn="tl">
                              <a:srgbClr val="000000">
                                <a:alpha val="43137"/>
                              </a:srgbClr>
                            </a:outerShdw>
                          </a:effectLst>
                        </a:rPr>
                        <a:t>Patent blue dye</a:t>
                      </a:r>
                      <a:endParaRPr lang="en-GB" sz="1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n-GB" sz="1200" dirty="0">
                          <a:effectLst/>
                        </a:rPr>
                        <a:t>315</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n-GB" sz="1200" dirty="0">
                          <a:effectLst/>
                        </a:rPr>
                        <a:t>61,768</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n-GB" sz="1200">
                          <a:effectLst/>
                        </a:rPr>
                        <a:t>2.0%</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42261">
                <a:tc>
                  <a:txBody>
                    <a:bodyPr/>
                    <a:lstStyle/>
                    <a:p>
                      <a:pPr>
                        <a:lnSpc>
                          <a:spcPct val="100000"/>
                        </a:lnSpc>
                        <a:spcAft>
                          <a:spcPts val="0"/>
                        </a:spcAft>
                      </a:pPr>
                      <a:r>
                        <a:rPr lang="en-GB" sz="1200" dirty="0">
                          <a:effectLst>
                            <a:outerShdw blurRad="38100" dist="38100" dir="2700000" algn="tl">
                              <a:srgbClr val="000000">
                                <a:alpha val="43137"/>
                              </a:srgbClr>
                            </a:outerShdw>
                          </a:effectLst>
                        </a:rPr>
                        <a:t>Methylene blue dye</a:t>
                      </a:r>
                      <a:endParaRPr lang="en-GB" sz="1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n-GB" sz="1200">
                          <a:effectLst/>
                        </a:rPr>
                        <a:t>139</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n-GB" sz="1200" dirty="0">
                          <a:effectLst/>
                        </a:rPr>
                        <a:t>27,257</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n-GB" sz="1200" dirty="0">
                          <a:effectLst/>
                        </a:rPr>
                        <a:t>0.9%</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42261">
                <a:tc>
                  <a:txBody>
                    <a:bodyPr/>
                    <a:lstStyle/>
                    <a:p>
                      <a:pPr>
                        <a:lnSpc>
                          <a:spcPct val="100000"/>
                        </a:lnSpc>
                        <a:spcAft>
                          <a:spcPts val="0"/>
                        </a:spcAft>
                      </a:pPr>
                      <a:r>
                        <a:rPr lang="en-GB" sz="1200" dirty="0">
                          <a:effectLst>
                            <a:outerShdw blurRad="38100" dist="38100" dir="2700000" algn="tl">
                              <a:srgbClr val="000000">
                                <a:alpha val="43137"/>
                              </a:srgbClr>
                            </a:outerShdw>
                          </a:effectLst>
                        </a:rPr>
                        <a:t>Bone cement</a:t>
                      </a:r>
                      <a:endParaRPr lang="en-GB" sz="1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n-GB" sz="1200">
                          <a:effectLst/>
                        </a:rPr>
                        <a:t>407</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n-GB" sz="1200">
                          <a:effectLst/>
                        </a:rPr>
                        <a:t>79,809</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n-GB" sz="1200" dirty="0">
                          <a:effectLst/>
                        </a:rPr>
                        <a:t>2.6%</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42261">
                <a:tc>
                  <a:txBody>
                    <a:bodyPr/>
                    <a:lstStyle/>
                    <a:p>
                      <a:pPr>
                        <a:lnSpc>
                          <a:spcPct val="100000"/>
                        </a:lnSpc>
                        <a:spcAft>
                          <a:spcPts val="0"/>
                        </a:spcAft>
                      </a:pPr>
                      <a:r>
                        <a:rPr lang="en-GB" sz="1200" dirty="0">
                          <a:effectLst>
                            <a:outerShdw blurRad="38100" dist="38100" dir="2700000" algn="tl">
                              <a:srgbClr val="000000">
                                <a:alpha val="43137"/>
                              </a:srgbClr>
                            </a:outerShdw>
                          </a:effectLst>
                        </a:rPr>
                        <a:t>X-Ray contrast</a:t>
                      </a:r>
                      <a:endParaRPr lang="en-GB" sz="1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n-GB" sz="1200">
                          <a:effectLst/>
                        </a:rPr>
                        <a:t>274</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n-GB" sz="1200">
                          <a:effectLst/>
                        </a:rPr>
                        <a:t>53,729</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n-GB" sz="1200" dirty="0">
                          <a:effectLst/>
                        </a:rPr>
                        <a:t>1.7%</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9" name="TextBox 8"/>
          <p:cNvSpPr txBox="1"/>
          <p:nvPr/>
        </p:nvSpPr>
        <p:spPr>
          <a:xfrm>
            <a:off x="6493188" y="5153890"/>
            <a:ext cx="5120312" cy="338554"/>
          </a:xfrm>
          <a:prstGeom prst="rect">
            <a:avLst/>
          </a:prstGeom>
          <a:noFill/>
        </p:spPr>
        <p:txBody>
          <a:bodyPr wrap="none" rtlCol="0">
            <a:spAutoFit/>
          </a:bodyPr>
          <a:lstStyle/>
          <a:p>
            <a:r>
              <a:rPr lang="en-US" sz="1600" dirty="0">
                <a:solidFill>
                  <a:srgbClr val="3F2A56"/>
                </a:solidFill>
              </a:rPr>
              <a:t>Chlorhexidine exposure probably underestimated</a:t>
            </a:r>
          </a:p>
        </p:txBody>
      </p:sp>
    </p:spTree>
    <p:extLst>
      <p:ext uri="{BB962C8B-B14F-4D97-AF65-F5344CB8AC3E}">
        <p14:creationId xmlns:p14="http://schemas.microsoft.com/office/powerpoint/2010/main" val="2886525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a:xfrm>
            <a:off x="609600" y="552449"/>
            <a:ext cx="10972800" cy="828676"/>
          </a:xfrm>
        </p:spPr>
        <p:txBody>
          <a:bodyPr>
            <a:noAutofit/>
          </a:bodyPr>
          <a:lstStyle/>
          <a:p>
            <a:r>
              <a:rPr lang="en-GB" sz="2800" dirty="0"/>
              <a:t>Activity/Allergen Survey: </a:t>
            </a:r>
            <a:r>
              <a:rPr lang="en-US" sz="2800" dirty="0"/>
              <a:t>IV colloids, blood products and latex</a:t>
            </a:r>
            <a:endParaRPr lang="en-GB" sz="2800" dirty="0"/>
          </a:p>
        </p:txBody>
      </p:sp>
      <p:sp>
        <p:nvSpPr>
          <p:cNvPr id="4" name="Rectangle 3"/>
          <p:cNvSpPr/>
          <p:nvPr/>
        </p:nvSpPr>
        <p:spPr>
          <a:xfrm>
            <a:off x="562141" y="1715815"/>
            <a:ext cx="4468959" cy="3490909"/>
          </a:xfrm>
          <a:prstGeom prst="rect">
            <a:avLst/>
          </a:prstGeom>
          <a:noFill/>
          <a:ln w="12700"/>
          <a:effectLst>
            <a:outerShdw blurRad="50800" dist="25400" dir="1800000" algn="tl" rotWithShape="0">
              <a:schemeClr val="accent6">
                <a:lumMod val="50000"/>
                <a:alpha val="40000"/>
              </a:scheme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graphicFrame>
        <p:nvGraphicFramePr>
          <p:cNvPr id="3" name="Table 2"/>
          <p:cNvGraphicFramePr>
            <a:graphicFrameLocks noGrp="1"/>
          </p:cNvGraphicFramePr>
          <p:nvPr>
            <p:extLst>
              <p:ext uri="{D42A27DB-BD31-4B8C-83A1-F6EECF244321}">
                <p14:modId xmlns:p14="http://schemas.microsoft.com/office/powerpoint/2010/main" val="162356842"/>
              </p:ext>
            </p:extLst>
          </p:nvPr>
        </p:nvGraphicFramePr>
        <p:xfrm>
          <a:off x="609600" y="1769270"/>
          <a:ext cx="4890052" cy="3929163"/>
        </p:xfrm>
        <a:graphic>
          <a:graphicData uri="http://schemas.openxmlformats.org/drawingml/2006/table">
            <a:tbl>
              <a:tblPr firstRow="1" firstCol="1" bandRow="1">
                <a:tableStyleId>{F5AB1C69-6EDB-4FF4-983F-18BD219EF322}</a:tableStyleId>
              </a:tblPr>
              <a:tblGrid>
                <a:gridCol w="3324358">
                  <a:extLst>
                    <a:ext uri="{9D8B030D-6E8A-4147-A177-3AD203B41FA5}">
                      <a16:colId xmlns:a16="http://schemas.microsoft.com/office/drawing/2014/main" val="20000"/>
                    </a:ext>
                  </a:extLst>
                </a:gridCol>
                <a:gridCol w="960468">
                  <a:extLst>
                    <a:ext uri="{9D8B030D-6E8A-4147-A177-3AD203B41FA5}">
                      <a16:colId xmlns:a16="http://schemas.microsoft.com/office/drawing/2014/main" val="20002"/>
                    </a:ext>
                  </a:extLst>
                </a:gridCol>
                <a:gridCol w="605226">
                  <a:extLst>
                    <a:ext uri="{9D8B030D-6E8A-4147-A177-3AD203B41FA5}">
                      <a16:colId xmlns:a16="http://schemas.microsoft.com/office/drawing/2014/main" val="20003"/>
                    </a:ext>
                  </a:extLst>
                </a:gridCol>
              </a:tblGrid>
              <a:tr h="1112685">
                <a:tc>
                  <a:txBody>
                    <a:bodyPr/>
                    <a:lstStyle/>
                    <a:p>
                      <a:pPr>
                        <a:lnSpc>
                          <a:spcPct val="100000"/>
                        </a:lnSpc>
                        <a:spcAft>
                          <a:spcPts val="0"/>
                        </a:spcAft>
                      </a:pP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GB" sz="1100" dirty="0">
                          <a:effectLst>
                            <a:outerShdw blurRad="38100" dist="38100" dir="2700000" algn="tl">
                              <a:srgbClr val="000000">
                                <a:alpha val="43137"/>
                              </a:srgbClr>
                            </a:outerShdw>
                          </a:effectLst>
                        </a:rPr>
                        <a:t>Estimated annual exposure</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GB" sz="1100" dirty="0">
                          <a:effectLst>
                            <a:outerShdw blurRad="38100" dist="38100" dir="2700000" algn="tl">
                              <a:srgbClr val="000000">
                                <a:alpha val="43137"/>
                              </a:srgbClr>
                            </a:outerShdw>
                          </a:effectLst>
                        </a:rPr>
                        <a:t>% of all cases</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312942">
                <a:tc>
                  <a:txBody>
                    <a:bodyPr/>
                    <a:lstStyle/>
                    <a:p>
                      <a:pPr>
                        <a:lnSpc>
                          <a:spcPct val="100000"/>
                        </a:lnSpc>
                        <a:spcAft>
                          <a:spcPts val="0"/>
                        </a:spcAft>
                      </a:pPr>
                      <a:r>
                        <a:rPr lang="en-GB" sz="1100" b="1" dirty="0">
                          <a:effectLst>
                            <a:outerShdw blurRad="38100" dist="38100" dir="2700000" algn="tl">
                              <a:srgbClr val="000000">
                                <a:alpha val="43137"/>
                              </a:srgbClr>
                            </a:outerShdw>
                          </a:effectLst>
                        </a:rPr>
                        <a:t>At least 1 IV colloid/blood product used</a:t>
                      </a:r>
                      <a:endParaRPr lang="en-GB" sz="11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b="1" dirty="0">
                          <a:effectLst/>
                        </a:rPr>
                        <a:t>130,988</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b="1" dirty="0">
                          <a:effectLst/>
                        </a:rPr>
                        <a:t>4.2%</a:t>
                      </a:r>
                      <a:endParaRPr lang="en-GB"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312942">
                <a:tc>
                  <a:txBody>
                    <a:bodyPr/>
                    <a:lstStyle/>
                    <a:p>
                      <a:pPr>
                        <a:lnSpc>
                          <a:spcPct val="100000"/>
                        </a:lnSpc>
                        <a:spcAft>
                          <a:spcPts val="0"/>
                        </a:spcAft>
                      </a:pPr>
                      <a:r>
                        <a:rPr lang="en-GB" sz="1100" dirty="0" err="1">
                          <a:effectLst>
                            <a:outerShdw blurRad="38100" dist="38100" dir="2700000" algn="tl">
                              <a:srgbClr val="000000">
                                <a:alpha val="43137"/>
                              </a:srgbClr>
                            </a:outerShdw>
                          </a:effectLst>
                        </a:rPr>
                        <a:t>Gelatin</a:t>
                      </a:r>
                      <a:r>
                        <a:rPr lang="en-GB" sz="1100" dirty="0">
                          <a:effectLst>
                            <a:outerShdw blurRad="38100" dist="38100" dir="2700000" algn="tl">
                              <a:srgbClr val="000000">
                                <a:alpha val="43137"/>
                              </a:srgbClr>
                            </a:outerShdw>
                          </a:effectLst>
                        </a:rPr>
                        <a:t> or </a:t>
                      </a:r>
                      <a:r>
                        <a:rPr lang="en-GB" sz="1100" dirty="0" err="1">
                          <a:effectLst>
                            <a:outerShdw blurRad="38100" dist="38100" dir="2700000" algn="tl">
                              <a:srgbClr val="000000">
                                <a:alpha val="43137"/>
                              </a:srgbClr>
                            </a:outerShdw>
                          </a:effectLst>
                        </a:rPr>
                        <a:t>gelatin</a:t>
                      </a:r>
                      <a:r>
                        <a:rPr lang="en-GB" sz="1100" dirty="0">
                          <a:effectLst>
                            <a:outerShdw blurRad="38100" dist="38100" dir="2700000" algn="tl">
                              <a:srgbClr val="000000">
                                <a:alpha val="43137"/>
                              </a:srgbClr>
                            </a:outerShdw>
                          </a:effectLst>
                        </a:rPr>
                        <a:t>-containing</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52,160</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1.7%</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312942">
                <a:tc>
                  <a:txBody>
                    <a:bodyPr/>
                    <a:lstStyle/>
                    <a:p>
                      <a:pPr>
                        <a:lnSpc>
                          <a:spcPct val="100000"/>
                        </a:lnSpc>
                        <a:spcAft>
                          <a:spcPts val="0"/>
                        </a:spcAft>
                      </a:pPr>
                      <a:r>
                        <a:rPr lang="en-GB" sz="1100" dirty="0">
                          <a:effectLst>
                            <a:outerShdw blurRad="38100" dist="38100" dir="2700000" algn="tl">
                              <a:srgbClr val="000000">
                                <a:alpha val="43137"/>
                              </a:srgbClr>
                            </a:outerShdw>
                          </a:effectLst>
                        </a:rPr>
                        <a:t>Starch or starch-containing</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5,098</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0.2%</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312942">
                <a:tc>
                  <a:txBody>
                    <a:bodyPr/>
                    <a:lstStyle/>
                    <a:p>
                      <a:pPr>
                        <a:lnSpc>
                          <a:spcPct val="100000"/>
                        </a:lnSpc>
                        <a:spcAft>
                          <a:spcPts val="0"/>
                        </a:spcAft>
                      </a:pPr>
                      <a:r>
                        <a:rPr lang="en-GB" sz="1100" dirty="0">
                          <a:effectLst>
                            <a:outerShdw blurRad="38100" dist="38100" dir="2700000" algn="tl">
                              <a:srgbClr val="000000">
                                <a:alpha val="43137"/>
                              </a:srgbClr>
                            </a:outerShdw>
                          </a:effectLst>
                        </a:rPr>
                        <a:t>Albumin (any concentration)</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3,530</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0.1%</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312942">
                <a:tc>
                  <a:txBody>
                    <a:bodyPr/>
                    <a:lstStyle/>
                    <a:p>
                      <a:pPr>
                        <a:lnSpc>
                          <a:spcPct val="100000"/>
                        </a:lnSpc>
                        <a:spcAft>
                          <a:spcPts val="0"/>
                        </a:spcAft>
                      </a:pPr>
                      <a:r>
                        <a:rPr lang="en-GB" sz="1100" dirty="0">
                          <a:effectLst>
                            <a:outerShdw blurRad="38100" dist="38100" dir="2700000" algn="tl">
                              <a:srgbClr val="000000">
                                <a:alpha val="43137"/>
                              </a:srgbClr>
                            </a:outerShdw>
                          </a:effectLst>
                        </a:rPr>
                        <a:t>Red cells</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47,454</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1.5%</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312942">
                <a:tc>
                  <a:txBody>
                    <a:bodyPr/>
                    <a:lstStyle/>
                    <a:p>
                      <a:pPr>
                        <a:lnSpc>
                          <a:spcPct val="100000"/>
                        </a:lnSpc>
                        <a:spcAft>
                          <a:spcPts val="0"/>
                        </a:spcAft>
                      </a:pPr>
                      <a:r>
                        <a:rPr lang="en-GB" sz="1100" dirty="0">
                          <a:effectLst>
                            <a:outerShdw blurRad="38100" dist="38100" dir="2700000" algn="tl">
                              <a:srgbClr val="000000">
                                <a:alpha val="43137"/>
                              </a:srgbClr>
                            </a:outerShdw>
                          </a:effectLst>
                        </a:rPr>
                        <a:t>Platelets</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13,334</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0.4%</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312942">
                <a:tc>
                  <a:txBody>
                    <a:bodyPr/>
                    <a:lstStyle/>
                    <a:p>
                      <a:pPr>
                        <a:lnSpc>
                          <a:spcPct val="100000"/>
                        </a:lnSpc>
                        <a:spcAft>
                          <a:spcPts val="0"/>
                        </a:spcAft>
                      </a:pPr>
                      <a:r>
                        <a:rPr lang="en-GB" sz="1100" dirty="0">
                          <a:effectLst>
                            <a:outerShdw blurRad="38100" dist="38100" dir="2700000" algn="tl">
                              <a:srgbClr val="000000">
                                <a:alpha val="43137"/>
                              </a:srgbClr>
                            </a:outerShdw>
                          </a:effectLst>
                        </a:rPr>
                        <a:t>Fresh frozen plasma</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14,511</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0.5%</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312942">
                <a:tc>
                  <a:txBody>
                    <a:bodyPr/>
                    <a:lstStyle/>
                    <a:p>
                      <a:pPr>
                        <a:lnSpc>
                          <a:spcPct val="100000"/>
                        </a:lnSpc>
                        <a:spcAft>
                          <a:spcPts val="0"/>
                        </a:spcAft>
                      </a:pPr>
                      <a:r>
                        <a:rPr lang="en-GB" sz="1100" dirty="0">
                          <a:effectLst>
                            <a:outerShdw blurRad="38100" dist="38100" dir="2700000" algn="tl">
                              <a:srgbClr val="000000">
                                <a:alpha val="43137"/>
                              </a:srgbClr>
                            </a:outerShdw>
                          </a:effectLst>
                        </a:rPr>
                        <a:t>Specific coagulation factors</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a:effectLst/>
                        </a:rPr>
                        <a:t>5,491</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0.2%</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312942">
                <a:tc>
                  <a:txBody>
                    <a:bodyPr/>
                    <a:lstStyle/>
                    <a:p>
                      <a:pPr>
                        <a:lnSpc>
                          <a:spcPct val="100000"/>
                        </a:lnSpc>
                        <a:spcAft>
                          <a:spcPts val="0"/>
                        </a:spcAft>
                      </a:pPr>
                      <a:r>
                        <a:rPr lang="en-GB" sz="1100" dirty="0">
                          <a:effectLst>
                            <a:outerShdw blurRad="38100" dist="38100" dir="2700000" algn="tl">
                              <a:srgbClr val="000000">
                                <a:alpha val="43137"/>
                              </a:srgbClr>
                            </a:outerShdw>
                          </a:effectLst>
                        </a:rPr>
                        <a:t>Other</a:t>
                      </a:r>
                      <a:endParaRPr lang="en-GB" sz="1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30,590</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100" dirty="0">
                          <a:effectLst/>
                        </a:rPr>
                        <a:t>1.0%</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bl>
          </a:graphicData>
        </a:graphic>
      </p:graphicFrame>
      <p:sp>
        <p:nvSpPr>
          <p:cNvPr id="13" name="Oval 12"/>
          <p:cNvSpPr/>
          <p:nvPr/>
        </p:nvSpPr>
        <p:spPr>
          <a:xfrm>
            <a:off x="1884794" y="1392952"/>
            <a:ext cx="911826" cy="911826"/>
          </a:xfrm>
          <a:prstGeom prst="ellipse">
            <a:avLst/>
          </a:prstGeom>
          <a:blipFill rotWithShape="1">
            <a:blip r:embed="rId3" cstate="screen">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14" name="Oval 13"/>
          <p:cNvSpPr/>
          <p:nvPr/>
        </p:nvSpPr>
        <p:spPr>
          <a:xfrm>
            <a:off x="767555" y="1381125"/>
            <a:ext cx="911826" cy="925284"/>
          </a:xfrm>
          <a:prstGeom prst="ellipse">
            <a:avLst/>
          </a:prstGeom>
          <a:blipFill rotWithShape="1">
            <a:blip r:embed="rId4" cstate="screen">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12" name="Rectangle 11"/>
          <p:cNvSpPr/>
          <p:nvPr/>
        </p:nvSpPr>
        <p:spPr>
          <a:xfrm>
            <a:off x="609600" y="3530684"/>
            <a:ext cx="4890052" cy="291548"/>
          </a:xfrm>
          <a:prstGeom prst="rect">
            <a:avLst/>
          </a:prstGeom>
          <a:noFill/>
          <a:ln w="28575">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graphicFrame>
        <p:nvGraphicFramePr>
          <p:cNvPr id="15" name="Table 14"/>
          <p:cNvGraphicFramePr>
            <a:graphicFrameLocks noGrp="1"/>
          </p:cNvGraphicFramePr>
          <p:nvPr>
            <p:extLst>
              <p:ext uri="{D42A27DB-BD31-4B8C-83A1-F6EECF244321}">
                <p14:modId xmlns:p14="http://schemas.microsoft.com/office/powerpoint/2010/main" val="1903936485"/>
              </p:ext>
            </p:extLst>
          </p:nvPr>
        </p:nvGraphicFramePr>
        <p:xfrm>
          <a:off x="6327242" y="1907292"/>
          <a:ext cx="4420270" cy="3538332"/>
        </p:xfrm>
        <a:graphic>
          <a:graphicData uri="http://schemas.openxmlformats.org/drawingml/2006/table">
            <a:tbl>
              <a:tblPr firstRow="1" firstCol="1" bandRow="1">
                <a:tableStyleId>{F5AB1C69-6EDB-4FF4-983F-18BD219EF322}</a:tableStyleId>
              </a:tblPr>
              <a:tblGrid>
                <a:gridCol w="1485589">
                  <a:extLst>
                    <a:ext uri="{9D8B030D-6E8A-4147-A177-3AD203B41FA5}">
                      <a16:colId xmlns:a16="http://schemas.microsoft.com/office/drawing/2014/main" val="20000"/>
                    </a:ext>
                  </a:extLst>
                </a:gridCol>
                <a:gridCol w="1146360">
                  <a:extLst>
                    <a:ext uri="{9D8B030D-6E8A-4147-A177-3AD203B41FA5}">
                      <a16:colId xmlns:a16="http://schemas.microsoft.com/office/drawing/2014/main" val="20002"/>
                    </a:ext>
                  </a:extLst>
                </a:gridCol>
                <a:gridCol w="733671">
                  <a:extLst>
                    <a:ext uri="{9D8B030D-6E8A-4147-A177-3AD203B41FA5}">
                      <a16:colId xmlns:a16="http://schemas.microsoft.com/office/drawing/2014/main" val="20003"/>
                    </a:ext>
                  </a:extLst>
                </a:gridCol>
                <a:gridCol w="1054650">
                  <a:extLst>
                    <a:ext uri="{9D8B030D-6E8A-4147-A177-3AD203B41FA5}">
                      <a16:colId xmlns:a16="http://schemas.microsoft.com/office/drawing/2014/main" val="20004"/>
                    </a:ext>
                  </a:extLst>
                </a:gridCol>
              </a:tblGrid>
              <a:tr h="1582356">
                <a:tc>
                  <a:txBody>
                    <a:bodyPr/>
                    <a:lstStyle/>
                    <a:p>
                      <a:pPr>
                        <a:lnSpc>
                          <a:spcPct val="100000"/>
                        </a:lnSpc>
                        <a:spcAft>
                          <a:spcPts val="0"/>
                        </a:spcAft>
                      </a:pPr>
                      <a:r>
                        <a:rPr lang="en-GB" sz="1200" dirty="0">
                          <a:effectLst>
                            <a:outerShdw blurRad="38100" dist="38100" dir="2700000" algn="tl">
                              <a:srgbClr val="000000">
                                <a:alpha val="43137"/>
                              </a:srgbClr>
                            </a:outerShdw>
                          </a:effectLst>
                        </a:rPr>
                        <a:t>Latex exposure</a:t>
                      </a:r>
                      <a:endParaRPr lang="en-GB" sz="1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GB" sz="1200" dirty="0">
                          <a:effectLst>
                            <a:outerShdw blurRad="38100" dist="38100" dir="2700000" algn="tl">
                              <a:srgbClr val="000000">
                                <a:alpha val="43137"/>
                              </a:srgbClr>
                            </a:outerShdw>
                          </a:effectLst>
                        </a:rPr>
                        <a:t>Estimated annual exposure</a:t>
                      </a:r>
                      <a:endParaRPr lang="en-GB" sz="1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GB" sz="1200" dirty="0">
                          <a:effectLst>
                            <a:outerShdw blurRad="38100" dist="38100" dir="2700000" algn="tl">
                              <a:srgbClr val="000000">
                                <a:alpha val="43137"/>
                              </a:srgbClr>
                            </a:outerShdw>
                          </a:effectLst>
                        </a:rPr>
                        <a:t>% of all cases</a:t>
                      </a:r>
                      <a:endParaRPr lang="en-GB" sz="1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GB" sz="1200" dirty="0">
                          <a:effectLst>
                            <a:outerShdw blurRad="38100" dist="38100" dir="2700000" algn="tl">
                              <a:srgbClr val="000000">
                                <a:alpha val="43137"/>
                              </a:srgbClr>
                            </a:outerShdw>
                          </a:effectLst>
                        </a:rPr>
                        <a:t>% of all cases exposed to latex</a:t>
                      </a:r>
                      <a:endParaRPr lang="en-GB" sz="1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651992">
                <a:tc>
                  <a:txBody>
                    <a:bodyPr/>
                    <a:lstStyle/>
                    <a:p>
                      <a:pPr>
                        <a:lnSpc>
                          <a:spcPct val="100000"/>
                        </a:lnSpc>
                        <a:spcAft>
                          <a:spcPts val="0"/>
                        </a:spcAft>
                      </a:pPr>
                      <a:r>
                        <a:rPr lang="en-GB" sz="1200" b="1" dirty="0">
                          <a:effectLst>
                            <a:outerShdw blurRad="38100" dist="38100" dir="2700000" algn="tl">
                              <a:srgbClr val="000000">
                                <a:alpha val="43137"/>
                              </a:srgbClr>
                            </a:outerShdw>
                          </a:effectLst>
                        </a:rPr>
                        <a:t>Exposure - at least 1 route</a:t>
                      </a:r>
                      <a:endParaRPr lang="en-GB"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200" b="1" dirty="0">
                          <a:effectLst/>
                        </a:rPr>
                        <a:t>2,180,325</a:t>
                      </a:r>
                      <a:endParaRPr lang="en-GB" sz="1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200" b="1" dirty="0">
                          <a:effectLst/>
                        </a:rPr>
                        <a:t>69.7%</a:t>
                      </a:r>
                      <a:endParaRPr lang="en-GB" sz="1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200" b="1"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68580" marR="68580" marT="0" marB="0" anchor="ctr"/>
                </a:tc>
                <a:extLst>
                  <a:ext uri="{0D108BD9-81ED-4DB2-BD59-A6C34878D82A}">
                    <a16:rowId xmlns:a16="http://schemas.microsoft.com/office/drawing/2014/main" val="10001"/>
                  </a:ext>
                </a:extLst>
              </a:tr>
              <a:tr h="651992">
                <a:tc>
                  <a:txBody>
                    <a:bodyPr/>
                    <a:lstStyle/>
                    <a:p>
                      <a:pPr>
                        <a:lnSpc>
                          <a:spcPct val="100000"/>
                        </a:lnSpc>
                        <a:spcAft>
                          <a:spcPts val="0"/>
                        </a:spcAft>
                      </a:pPr>
                      <a:r>
                        <a:rPr lang="en-GB" sz="1200" dirty="0">
                          <a:effectLst>
                            <a:outerShdw blurRad="38100" dist="38100" dir="2700000" algn="tl">
                              <a:srgbClr val="000000">
                                <a:alpha val="43137"/>
                              </a:srgbClr>
                            </a:outerShdw>
                          </a:effectLst>
                        </a:rPr>
                        <a:t>Gloves</a:t>
                      </a:r>
                      <a:endParaRPr lang="en-GB" sz="1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200">
                          <a:effectLst/>
                        </a:rPr>
                        <a:t>2,008,746</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200">
                          <a:effectLst/>
                        </a:rPr>
                        <a:t>64.3%</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200" dirty="0">
                          <a:effectLst/>
                        </a:rPr>
                        <a:t>92.1%</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651992">
                <a:tc>
                  <a:txBody>
                    <a:bodyPr/>
                    <a:lstStyle/>
                    <a:p>
                      <a:pPr>
                        <a:lnSpc>
                          <a:spcPct val="100000"/>
                        </a:lnSpc>
                        <a:spcAft>
                          <a:spcPts val="0"/>
                        </a:spcAft>
                      </a:pPr>
                      <a:r>
                        <a:rPr lang="en-GB" sz="1200" dirty="0">
                          <a:effectLst>
                            <a:outerShdw blurRad="38100" dist="38100" dir="2700000" algn="tl">
                              <a:srgbClr val="000000">
                                <a:alpha val="43137"/>
                              </a:srgbClr>
                            </a:outerShdw>
                          </a:effectLst>
                        </a:rPr>
                        <a:t>Other</a:t>
                      </a:r>
                      <a:endParaRPr lang="en-GB" sz="1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200" dirty="0">
                          <a:effectLst/>
                        </a:rPr>
                        <a:t>273,938</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200">
                          <a:effectLst/>
                        </a:rPr>
                        <a:t>8.8%</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00000"/>
                        </a:lnSpc>
                        <a:spcAft>
                          <a:spcPts val="0"/>
                        </a:spcAft>
                      </a:pPr>
                      <a:r>
                        <a:rPr lang="en-GB" sz="1200" dirty="0">
                          <a:effectLst/>
                        </a:rPr>
                        <a:t>12.6%</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bl>
          </a:graphicData>
        </a:graphic>
      </p:graphicFrame>
      <p:sp>
        <p:nvSpPr>
          <p:cNvPr id="16" name="Oval 15"/>
          <p:cNvSpPr/>
          <p:nvPr/>
        </p:nvSpPr>
        <p:spPr>
          <a:xfrm>
            <a:off x="6532743" y="1392951"/>
            <a:ext cx="900000" cy="900000"/>
          </a:xfrm>
          <a:prstGeom prst="ellipse">
            <a:avLst/>
          </a:prstGeom>
          <a:blipFill rotWithShape="1">
            <a:blip r:embed="rId5" cstate="screen">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effectLst>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Tree>
    <p:extLst>
      <p:ext uri="{BB962C8B-B14F-4D97-AF65-F5344CB8AC3E}">
        <p14:creationId xmlns:p14="http://schemas.microsoft.com/office/powerpoint/2010/main" val="15922598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539686"/>
            <a:ext cx="10972800" cy="1143000"/>
          </a:xfrm>
        </p:spPr>
        <p:txBody>
          <a:bodyPr>
            <a:normAutofit/>
          </a:bodyPr>
          <a:lstStyle/>
          <a:p>
            <a:r>
              <a:rPr lang="en-GB" dirty="0"/>
              <a:t>Recommendations: National</a:t>
            </a:r>
            <a:endParaRPr lang="en-US" dirty="0"/>
          </a:p>
        </p:txBody>
      </p:sp>
      <p:sp>
        <p:nvSpPr>
          <p:cNvPr id="3" name="Content Placeholder 2"/>
          <p:cNvSpPr>
            <a:spLocks noGrp="1"/>
          </p:cNvSpPr>
          <p:nvPr>
            <p:ph idx="1"/>
          </p:nvPr>
        </p:nvSpPr>
        <p:spPr>
          <a:xfrm>
            <a:off x="609599" y="1682686"/>
            <a:ext cx="10468948" cy="4148916"/>
          </a:xfrm>
        </p:spPr>
        <p:txBody>
          <a:bodyPr>
            <a:normAutofit lnSpcReduction="10000"/>
          </a:bodyPr>
          <a:lstStyle/>
          <a:p>
            <a:r>
              <a:rPr lang="en-US" sz="2000" dirty="0"/>
              <a:t>There is a pressing need for investment in and expansion</a:t>
            </a:r>
            <a:br>
              <a:rPr lang="en-US" sz="2000" dirty="0"/>
            </a:br>
            <a:r>
              <a:rPr lang="en-US" sz="2000" dirty="0"/>
              <a:t>of </a:t>
            </a:r>
            <a:r>
              <a:rPr lang="en-US" sz="2000" dirty="0" err="1"/>
              <a:t>specialised</a:t>
            </a:r>
            <a:r>
              <a:rPr lang="en-US" sz="2000" dirty="0"/>
              <a:t> perioperative allergy clinic services to ensure prompt investigation of urgent cases and that no patient with suspected perioperative anaphylaxis has non-urgent surgery without a timely allergy clinic assessment. This applies to both adult and </a:t>
            </a:r>
            <a:r>
              <a:rPr lang="en-US" sz="2000" dirty="0" err="1"/>
              <a:t>paediatric</a:t>
            </a:r>
            <a:r>
              <a:rPr lang="en-US" sz="2000" dirty="0"/>
              <a:t> services.</a:t>
            </a:r>
          </a:p>
          <a:p>
            <a:r>
              <a:rPr lang="en-US" sz="2000" dirty="0"/>
              <a:t>Allergy history-taking should be included in core curricula for medical and nursing training. Nurses in pre-operative assessment clinics require particular skills and training</a:t>
            </a:r>
          </a:p>
          <a:p>
            <a:r>
              <a:rPr lang="en-US" sz="2000" dirty="0"/>
              <a:t>The MHRA should work with manufacturers of medical devices, </a:t>
            </a:r>
            <a:r>
              <a:rPr lang="en-US" sz="2000" dirty="0" err="1"/>
              <a:t>eg</a:t>
            </a:r>
            <a:r>
              <a:rPr lang="en-US" sz="2000" dirty="0"/>
              <a:t>. CVCs, to ensure that products are labelled clearly and prominently, to identify whether they contain chlorhexidine or not </a:t>
            </a:r>
          </a:p>
          <a:p>
            <a:r>
              <a:rPr lang="en-US" sz="2000" dirty="0"/>
              <a:t> MHRA should improve communication with clinicians; for example, providing an annual report which includes perioperative anaphylaxis </a:t>
            </a:r>
          </a:p>
          <a:p>
            <a:endParaRPr lang="en-US" sz="2000" dirty="0"/>
          </a:p>
          <a:p>
            <a:endParaRPr lang="en-US" dirty="0"/>
          </a:p>
        </p:txBody>
      </p:sp>
    </p:spTree>
    <p:extLst>
      <p:ext uri="{BB962C8B-B14F-4D97-AF65-F5344CB8AC3E}">
        <p14:creationId xmlns:p14="http://schemas.microsoft.com/office/powerpoint/2010/main" val="16364629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1785"/>
            <a:ext cx="10972800" cy="1143000"/>
          </a:xfrm>
        </p:spPr>
        <p:txBody>
          <a:bodyPr>
            <a:normAutofit/>
          </a:bodyPr>
          <a:lstStyle/>
          <a:p>
            <a:r>
              <a:rPr lang="en-GB" dirty="0"/>
              <a:t>Recommendations: Institutional 1</a:t>
            </a:r>
            <a:endParaRPr lang="en-US" dirty="0"/>
          </a:p>
        </p:txBody>
      </p:sp>
      <p:sp>
        <p:nvSpPr>
          <p:cNvPr id="3" name="Content Placeholder 2"/>
          <p:cNvSpPr>
            <a:spLocks noGrp="1"/>
          </p:cNvSpPr>
          <p:nvPr>
            <p:ph idx="1"/>
          </p:nvPr>
        </p:nvSpPr>
        <p:spPr>
          <a:xfrm>
            <a:off x="609600" y="1683839"/>
            <a:ext cx="10754497" cy="4525956"/>
          </a:xfrm>
        </p:spPr>
        <p:txBody>
          <a:bodyPr>
            <a:noAutofit/>
          </a:bodyPr>
          <a:lstStyle/>
          <a:p>
            <a:pPr>
              <a:spcBef>
                <a:spcPts val="0"/>
              </a:spcBef>
              <a:spcAft>
                <a:spcPts val="600"/>
              </a:spcAft>
            </a:pPr>
            <a:r>
              <a:rPr lang="en-US" sz="1800" dirty="0"/>
              <a:t>Procedures should be in place to ensure that an appropriate patient allergy history is sought and recorded before </a:t>
            </a:r>
            <a:r>
              <a:rPr lang="en-US" sz="1800" dirty="0" err="1"/>
              <a:t>anaesthesia</a:t>
            </a:r>
            <a:r>
              <a:rPr lang="en-US" sz="1800" dirty="0"/>
              <a:t> is administered. </a:t>
            </a:r>
          </a:p>
          <a:p>
            <a:pPr>
              <a:spcBef>
                <a:spcPts val="0"/>
              </a:spcBef>
              <a:spcAft>
                <a:spcPts val="600"/>
              </a:spcAft>
            </a:pPr>
            <a:r>
              <a:rPr lang="en-US" sz="1800" dirty="0"/>
              <a:t>There should be a departmental lead for perioperative anaphylaxis in each department of </a:t>
            </a:r>
            <a:r>
              <a:rPr lang="en-US" sz="1800" dirty="0" err="1"/>
              <a:t>anaesthesia</a:t>
            </a:r>
            <a:r>
              <a:rPr lang="en-US" sz="1800" dirty="0"/>
              <a:t>. This role should be supported by appropriate time and DCC/SPA allocation </a:t>
            </a:r>
          </a:p>
          <a:p>
            <a:pPr>
              <a:spcBef>
                <a:spcPts val="0"/>
              </a:spcBef>
              <a:spcAft>
                <a:spcPts val="600"/>
              </a:spcAft>
            </a:pPr>
            <a:r>
              <a:rPr lang="en-US" sz="1800" dirty="0"/>
              <a:t>Department leads and their local allergy clinic should liaise directly to ensure current phone numbers and email contacts for the clinic are readily available to anaesthetists in their department, and kept up to date</a:t>
            </a:r>
          </a:p>
          <a:p>
            <a:r>
              <a:rPr lang="en-US" sz="1800" dirty="0"/>
              <a:t>The departmental lead should ensure all cases have been reported to the trust’s incident reporting system. </a:t>
            </a:r>
          </a:p>
          <a:p>
            <a:r>
              <a:rPr lang="en-US" sz="1800" dirty="0"/>
              <a:t>The departmental lead should ensure all cases are reported (by the </a:t>
            </a:r>
            <a:r>
              <a:rPr lang="en-US" sz="1800" dirty="0" err="1"/>
              <a:t>anaesthetist</a:t>
            </a:r>
            <a:r>
              <a:rPr lang="en-US" sz="1800" dirty="0"/>
              <a:t> encountering the reaction, or the departmental lead) to the MHRA as soon as possible</a:t>
            </a:r>
            <a:br>
              <a:rPr lang="en-US" sz="1800" dirty="0"/>
            </a:br>
            <a:r>
              <a:rPr lang="en-US" sz="1800" dirty="0"/>
              <a:t>after the event, and record the MHRA case identifier for future reference. </a:t>
            </a:r>
          </a:p>
        </p:txBody>
      </p:sp>
    </p:spTree>
    <p:extLst>
      <p:ext uri="{BB962C8B-B14F-4D97-AF65-F5344CB8AC3E}">
        <p14:creationId xmlns:p14="http://schemas.microsoft.com/office/powerpoint/2010/main" val="7211475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1785"/>
            <a:ext cx="10972800" cy="1143000"/>
          </a:xfrm>
        </p:spPr>
        <p:txBody>
          <a:bodyPr>
            <a:normAutofit/>
          </a:bodyPr>
          <a:lstStyle/>
          <a:p>
            <a:r>
              <a:rPr lang="en-GB" dirty="0"/>
              <a:t>Recommendations: Institutional 2</a:t>
            </a:r>
            <a:endParaRPr lang="en-US" dirty="0"/>
          </a:p>
        </p:txBody>
      </p:sp>
      <p:sp>
        <p:nvSpPr>
          <p:cNvPr id="3" name="Content Placeholder 2"/>
          <p:cNvSpPr>
            <a:spLocks noGrp="1"/>
          </p:cNvSpPr>
          <p:nvPr>
            <p:ph idx="1"/>
          </p:nvPr>
        </p:nvSpPr>
        <p:spPr>
          <a:xfrm>
            <a:off x="609600" y="1684785"/>
            <a:ext cx="10486768" cy="4315891"/>
          </a:xfrm>
        </p:spPr>
        <p:txBody>
          <a:bodyPr>
            <a:normAutofit fontScale="92500" lnSpcReduction="20000"/>
          </a:bodyPr>
          <a:lstStyle/>
          <a:p>
            <a:pPr>
              <a:spcBef>
                <a:spcPts val="0"/>
              </a:spcBef>
              <a:spcAft>
                <a:spcPts val="600"/>
              </a:spcAft>
            </a:pPr>
            <a:r>
              <a:rPr lang="en-US" sz="2100" dirty="0"/>
              <a:t>Departments of </a:t>
            </a:r>
            <a:r>
              <a:rPr lang="en-US" sz="2100" dirty="0" err="1"/>
              <a:t>anaesthesia</a:t>
            </a:r>
            <a:r>
              <a:rPr lang="en-US" sz="2100" dirty="0"/>
              <a:t> should have protocols for the detection, management and referral for investigation of perioperative anaphylaxis. These should be readily accessible to all departmental members, widely disseminated and kept up to date</a:t>
            </a:r>
          </a:p>
          <a:p>
            <a:pPr>
              <a:spcBef>
                <a:spcPts val="0"/>
              </a:spcBef>
              <a:spcAft>
                <a:spcPts val="600"/>
              </a:spcAft>
            </a:pPr>
            <a:r>
              <a:rPr lang="en-US" sz="2100" dirty="0"/>
              <a:t>Clinical Directors of anaesthetic departments should ensure their anaesthetists have been trained in the management of perioperative anaphylaxis. </a:t>
            </a:r>
          </a:p>
          <a:p>
            <a:pPr>
              <a:spcBef>
                <a:spcPts val="0"/>
              </a:spcBef>
              <a:spcAft>
                <a:spcPts val="600"/>
              </a:spcAft>
            </a:pPr>
            <a:r>
              <a:rPr lang="en-US" sz="2100" dirty="0"/>
              <a:t>Perioperative anaphylaxis guidelines and/or a management algorithm should be immediately available wherever </a:t>
            </a:r>
            <a:r>
              <a:rPr lang="en-US" sz="2100" dirty="0" err="1"/>
              <a:t>anaesthesia</a:t>
            </a:r>
            <a:r>
              <a:rPr lang="en-US" sz="2100" dirty="0"/>
              <a:t> is administered </a:t>
            </a:r>
          </a:p>
          <a:p>
            <a:pPr>
              <a:spcBef>
                <a:spcPts val="600"/>
              </a:spcBef>
              <a:spcAft>
                <a:spcPts val="600"/>
              </a:spcAft>
            </a:pPr>
            <a:r>
              <a:rPr lang="en-US" sz="2100" b="1" i="1" dirty="0" err="1"/>
              <a:t>Anaesthesia</a:t>
            </a:r>
            <a:r>
              <a:rPr lang="en-US" sz="2100" b="1" i="1" dirty="0"/>
              <a:t> anaphylaxis treatment packs, </a:t>
            </a:r>
            <a:r>
              <a:rPr lang="en-US" sz="2100" dirty="0"/>
              <a:t>including an anaphylaxis management algorithm, adrenaline pre-filled syringes suitable for IV administration, hydrocortisone and details of the location of glucagon and vasopressin should be immediately available wherever </a:t>
            </a:r>
            <a:r>
              <a:rPr lang="en-US" sz="2100" dirty="0" err="1"/>
              <a:t>anaesthesia</a:t>
            </a:r>
            <a:r>
              <a:rPr lang="en-US" sz="2100" dirty="0"/>
              <a:t> is administered </a:t>
            </a:r>
          </a:p>
          <a:p>
            <a:pPr>
              <a:spcBef>
                <a:spcPts val="600"/>
              </a:spcBef>
              <a:spcAft>
                <a:spcPts val="600"/>
              </a:spcAft>
            </a:pPr>
            <a:r>
              <a:rPr lang="en-US" sz="2100" b="1" i="1" dirty="0" err="1"/>
              <a:t>Anaesthesia</a:t>
            </a:r>
            <a:r>
              <a:rPr lang="en-US" sz="2100" b="1" i="1" dirty="0"/>
              <a:t> anaphylaxis investigation packs, </a:t>
            </a:r>
            <a:r>
              <a:rPr lang="en-US" sz="2100" dirty="0"/>
              <a:t>including </a:t>
            </a:r>
            <a:r>
              <a:rPr lang="en-US" sz="2100" dirty="0" err="1"/>
              <a:t>tryptase</a:t>
            </a:r>
            <a:r>
              <a:rPr lang="en-US" sz="2100" dirty="0"/>
              <a:t> sampling tubes and paperwork that describes (a) details of blood tests required and their timing (b) instructions on referral for further investigation and allergy clinic details (c) documentation for the patient, should be available in all theatre suites</a:t>
            </a:r>
          </a:p>
          <a:p>
            <a:endParaRPr lang="en-US" dirty="0"/>
          </a:p>
        </p:txBody>
      </p:sp>
    </p:spTree>
    <p:extLst>
      <p:ext uri="{BB962C8B-B14F-4D97-AF65-F5344CB8AC3E}">
        <p14:creationId xmlns:p14="http://schemas.microsoft.com/office/powerpoint/2010/main" val="6155854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8006"/>
            <a:ext cx="10972800" cy="1143000"/>
          </a:xfrm>
        </p:spPr>
        <p:txBody>
          <a:bodyPr>
            <a:normAutofit/>
          </a:bodyPr>
          <a:lstStyle/>
          <a:p>
            <a:r>
              <a:rPr lang="en-GB" dirty="0"/>
              <a:t>Recommendations: Individual 1</a:t>
            </a:r>
            <a:endParaRPr lang="en-US" dirty="0"/>
          </a:p>
        </p:txBody>
      </p:sp>
      <p:sp>
        <p:nvSpPr>
          <p:cNvPr id="3" name="Content Placeholder 2"/>
          <p:cNvSpPr>
            <a:spLocks noGrp="1"/>
          </p:cNvSpPr>
          <p:nvPr>
            <p:ph idx="1"/>
          </p:nvPr>
        </p:nvSpPr>
        <p:spPr>
          <a:xfrm>
            <a:off x="609600" y="1605013"/>
            <a:ext cx="10972800" cy="4525956"/>
          </a:xfrm>
        </p:spPr>
        <p:txBody>
          <a:bodyPr>
            <a:normAutofit fontScale="62500" lnSpcReduction="20000"/>
          </a:bodyPr>
          <a:lstStyle/>
          <a:p>
            <a:pPr>
              <a:spcBef>
                <a:spcPts val="0"/>
              </a:spcBef>
              <a:spcAft>
                <a:spcPts val="600"/>
              </a:spcAft>
            </a:pPr>
            <a:r>
              <a:rPr lang="en-US" sz="2900" dirty="0"/>
              <a:t>Adrenaline is the primary treatment of anaphylaxis and should be administered immediately if anaphylaxis is suspected. In the perioperative setting this will usually be IV </a:t>
            </a:r>
          </a:p>
          <a:p>
            <a:pPr>
              <a:spcBef>
                <a:spcPts val="0"/>
              </a:spcBef>
              <a:spcAft>
                <a:spcPts val="600"/>
              </a:spcAft>
            </a:pPr>
            <a:r>
              <a:rPr lang="en-US" sz="2900" dirty="0"/>
              <a:t>Where a critical perioperative hypotensive event occurs, and perioperative anaphylaxis is one of several differential diagnoses, treatment for anaphylaxis should start promptly</a:t>
            </a:r>
          </a:p>
          <a:p>
            <a:pPr>
              <a:spcBef>
                <a:spcPts val="0"/>
              </a:spcBef>
              <a:spcAft>
                <a:spcPts val="600"/>
              </a:spcAft>
            </a:pPr>
            <a:r>
              <a:rPr lang="en-US" sz="2900" dirty="0"/>
              <a:t>If IV access is not immediately available intramuscular or intraosseous routes should be used promptly, until IV access is established </a:t>
            </a:r>
          </a:p>
          <a:p>
            <a:pPr>
              <a:spcBef>
                <a:spcPts val="0"/>
              </a:spcBef>
              <a:spcAft>
                <a:spcPts val="600"/>
              </a:spcAft>
            </a:pPr>
            <a:r>
              <a:rPr lang="en-US" sz="2900" dirty="0"/>
              <a:t>A rapid IV crystalloid (not colloid) fluid challenge of 20 ml/kg should be given immediately. This should be repeated several times if necessary </a:t>
            </a:r>
          </a:p>
          <a:p>
            <a:pPr>
              <a:spcBef>
                <a:spcPts val="0"/>
              </a:spcBef>
              <a:spcAft>
                <a:spcPts val="600"/>
              </a:spcAft>
            </a:pPr>
            <a:r>
              <a:rPr lang="en-US" sz="2900" dirty="0"/>
              <a:t>During anaphylaxis with a systolic blood pressure &lt;50 mmHg in adults, even without cardiac arrest, CPR should be started simultaneously with immediate treatment with adrenaline and liberal IV fluid administration </a:t>
            </a:r>
          </a:p>
          <a:p>
            <a:pPr>
              <a:spcBef>
                <a:spcPts val="0"/>
              </a:spcBef>
              <a:spcAft>
                <a:spcPts val="600"/>
              </a:spcAft>
            </a:pPr>
            <a:r>
              <a:rPr lang="en-US" sz="2900" dirty="0"/>
              <a:t>If an IV colloid is being administered at the time of the anaphylactic event, it should be discontinued, and the IV administration set replaced </a:t>
            </a:r>
          </a:p>
          <a:p>
            <a:pPr>
              <a:spcBef>
                <a:spcPts val="0"/>
              </a:spcBef>
              <a:spcAft>
                <a:spcPts val="600"/>
              </a:spcAft>
            </a:pPr>
            <a:r>
              <a:rPr lang="en-US" sz="2900" dirty="0"/>
              <a:t>Administration of IV vasopressin 2 Units, repeated as necessary, should be considered when hypotension due to perioperative anaphylaxis is refractory </a:t>
            </a:r>
          </a:p>
          <a:p>
            <a:pPr>
              <a:spcBef>
                <a:spcPts val="0"/>
              </a:spcBef>
              <a:spcAft>
                <a:spcPts val="600"/>
              </a:spcAft>
            </a:pPr>
            <a:r>
              <a:rPr lang="en-US" sz="2900" dirty="0"/>
              <a:t>During perioperative anaphylaxis in patients taking beta blockers early administration of IV glucagon 1 mg should be considered, repeated as necessary </a:t>
            </a:r>
          </a:p>
          <a:p>
            <a:endParaRPr lang="en-US" dirty="0"/>
          </a:p>
        </p:txBody>
      </p:sp>
    </p:spTree>
    <p:extLst>
      <p:ext uri="{BB962C8B-B14F-4D97-AF65-F5344CB8AC3E}">
        <p14:creationId xmlns:p14="http://schemas.microsoft.com/office/powerpoint/2010/main" val="15446949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3486"/>
            <a:ext cx="10972800" cy="1143000"/>
          </a:xfrm>
        </p:spPr>
        <p:txBody>
          <a:bodyPr>
            <a:normAutofit/>
          </a:bodyPr>
          <a:lstStyle/>
          <a:p>
            <a:r>
              <a:rPr lang="en-GB" dirty="0"/>
              <a:t>Recommendations: Individual 2</a:t>
            </a:r>
            <a:endParaRPr lang="en-US" dirty="0"/>
          </a:p>
        </p:txBody>
      </p:sp>
      <p:sp>
        <p:nvSpPr>
          <p:cNvPr id="3" name="Content Placeholder 2"/>
          <p:cNvSpPr>
            <a:spLocks noGrp="1"/>
          </p:cNvSpPr>
          <p:nvPr>
            <p:ph idx="1"/>
          </p:nvPr>
        </p:nvSpPr>
        <p:spPr>
          <a:xfrm>
            <a:off x="609600" y="1660995"/>
            <a:ext cx="11016343" cy="4760735"/>
          </a:xfrm>
        </p:spPr>
        <p:txBody>
          <a:bodyPr>
            <a:normAutofit fontScale="47500" lnSpcReduction="20000"/>
          </a:bodyPr>
          <a:lstStyle/>
          <a:p>
            <a:r>
              <a:rPr lang="en-US" sz="3800" dirty="0"/>
              <a:t>When anaphylaxis occurs following recent insertion of a chlorhexidine-coated central venous catheter, this should be removed and, if appropriate, replaced with a plain one</a:t>
            </a:r>
          </a:p>
          <a:p>
            <a:r>
              <a:rPr lang="en-US" sz="3800" dirty="0"/>
              <a:t>In patients who experience perioperative anaphylaxis with a high risk of adverse outcome (elderly, obese, ASA of or above 3, patients taking beta-blockers or ACE inhibitors, or prolonged CPR), anaesthetists should be prepared to escalate treatment early</a:t>
            </a:r>
          </a:p>
          <a:p>
            <a:r>
              <a:rPr lang="en-US" sz="3800" spc="-20" dirty="0"/>
              <a:t>The need for a vasopressor infusion should be anticipated after severe perioperative anaphylaxis </a:t>
            </a:r>
          </a:p>
          <a:p>
            <a:r>
              <a:rPr lang="en-US" sz="3800" dirty="0"/>
              <a:t>A corticosteroid should be administered as part of resuscitation of perioperative anaphylaxis</a:t>
            </a:r>
          </a:p>
          <a:p>
            <a:r>
              <a:rPr lang="en-US" sz="3800" dirty="0" err="1"/>
              <a:t>Chlorphenamine</a:t>
            </a:r>
            <a:r>
              <a:rPr lang="en-US" sz="3800" dirty="0"/>
              <a:t> may be given as part of the resuscitation process, but NAP6 found no evidence of either benefit or harm. It may reduce angioedema and </a:t>
            </a:r>
            <a:r>
              <a:rPr lang="en-US" sz="3800" dirty="0" err="1"/>
              <a:t>urticaria</a:t>
            </a:r>
            <a:endParaRPr lang="en-US" sz="3800" dirty="0"/>
          </a:p>
          <a:p>
            <a:r>
              <a:rPr lang="en-US" sz="3800" spc="-50" dirty="0"/>
              <a:t>Blood samples for mast cell </a:t>
            </a:r>
            <a:r>
              <a:rPr lang="en-US" sz="3800" spc="-50" dirty="0" err="1"/>
              <a:t>tryptase</a:t>
            </a:r>
            <a:r>
              <a:rPr lang="en-US" sz="3800" spc="-50" dirty="0"/>
              <a:t> (MCT) should be taken in accordance with national guidelines: </a:t>
            </a:r>
          </a:p>
          <a:p>
            <a:pPr marL="400050" lvl="1" indent="0">
              <a:buNone/>
            </a:pPr>
            <a:r>
              <a:rPr lang="en-US" sz="3500" dirty="0"/>
              <a:t>-  1st sample as soon as the patient is stable </a:t>
            </a:r>
          </a:p>
          <a:p>
            <a:pPr marL="400050" lvl="1" indent="0">
              <a:buNone/>
            </a:pPr>
            <a:r>
              <a:rPr lang="en-US" sz="3500" dirty="0"/>
              <a:t>-  2nd sample as close to 1-2 hours as possible after the event </a:t>
            </a:r>
          </a:p>
          <a:p>
            <a:pPr marL="400050" lvl="1" indent="0">
              <a:buNone/>
            </a:pPr>
            <a:r>
              <a:rPr lang="en-US" sz="3500" dirty="0"/>
              <a:t>-  3rd (baseline) at least 24 hours after the event</a:t>
            </a:r>
          </a:p>
          <a:p>
            <a:r>
              <a:rPr lang="en-US" sz="3800" dirty="0"/>
              <a:t>Non-essential surgery should not be started after severe perioperative anaphylaxis </a:t>
            </a:r>
          </a:p>
          <a:p>
            <a:r>
              <a:rPr lang="en-US" sz="3800" dirty="0"/>
              <a:t>Where severe perioperative anaphylaxis occurs during non-essential surgery the operation should be curtailed unless there is an overriding reason to continue</a:t>
            </a:r>
          </a:p>
          <a:p>
            <a:endParaRPr lang="en-US" sz="2600" dirty="0"/>
          </a:p>
          <a:p>
            <a:endParaRPr lang="en-US" dirty="0"/>
          </a:p>
        </p:txBody>
      </p:sp>
    </p:spTree>
    <p:extLst>
      <p:ext uri="{BB962C8B-B14F-4D97-AF65-F5344CB8AC3E}">
        <p14:creationId xmlns:p14="http://schemas.microsoft.com/office/powerpoint/2010/main" val="10921452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54226"/>
            <a:ext cx="10972800" cy="1143000"/>
          </a:xfrm>
        </p:spPr>
        <p:txBody>
          <a:bodyPr>
            <a:normAutofit/>
          </a:bodyPr>
          <a:lstStyle/>
          <a:p>
            <a:r>
              <a:rPr lang="en-GB" dirty="0"/>
              <a:t>Recommendations: Individual 3</a:t>
            </a:r>
            <a:endParaRPr lang="en-US" dirty="0"/>
          </a:p>
        </p:txBody>
      </p:sp>
      <p:sp>
        <p:nvSpPr>
          <p:cNvPr id="3" name="Content Placeholder 2"/>
          <p:cNvSpPr>
            <a:spLocks noGrp="1"/>
          </p:cNvSpPr>
          <p:nvPr>
            <p:ph idx="1"/>
          </p:nvPr>
        </p:nvSpPr>
        <p:spPr>
          <a:xfrm>
            <a:off x="609600" y="1617453"/>
            <a:ext cx="10972800" cy="4587740"/>
          </a:xfrm>
        </p:spPr>
        <p:txBody>
          <a:bodyPr>
            <a:normAutofit fontScale="70000" lnSpcReduction="20000"/>
          </a:bodyPr>
          <a:lstStyle/>
          <a:p>
            <a:pPr>
              <a:spcBef>
                <a:spcPts val="0"/>
              </a:spcBef>
              <a:spcAft>
                <a:spcPts val="600"/>
              </a:spcAft>
            </a:pPr>
            <a:r>
              <a:rPr lang="en-US" sz="2600" dirty="0"/>
              <a:t>Patients with severe anaphylaxis should be admitted to critical care </a:t>
            </a:r>
          </a:p>
          <a:p>
            <a:pPr>
              <a:spcBef>
                <a:spcPts val="0"/>
              </a:spcBef>
              <a:spcAft>
                <a:spcPts val="600"/>
              </a:spcAft>
            </a:pPr>
            <a:r>
              <a:rPr lang="en-US" sz="2600" dirty="0"/>
              <a:t>While it is not possible to be definitive about how long a patient should be observed after Grade 3–4 perioperative anaphylaxis, it would seem imprudent for them to be discharged on the same day as the event</a:t>
            </a:r>
          </a:p>
          <a:p>
            <a:pPr>
              <a:spcBef>
                <a:spcPts val="0"/>
              </a:spcBef>
              <a:spcAft>
                <a:spcPts val="600"/>
              </a:spcAft>
            </a:pPr>
            <a:r>
              <a:rPr lang="en-US" sz="2600" dirty="0"/>
              <a:t>Where perioperative anaphylaxis has led to deferment of urgent surgery, alternative anaesthesia should be </a:t>
            </a:r>
            <a:r>
              <a:rPr lang="en-US" sz="2600" dirty="0" smtClean="0"/>
              <a:t>feasible </a:t>
            </a:r>
            <a:r>
              <a:rPr lang="en-US" sz="2600" dirty="0"/>
              <a:t>(see Chapter 11 Appendix C)  </a:t>
            </a:r>
          </a:p>
          <a:p>
            <a:pPr>
              <a:spcBef>
                <a:spcPts val="0"/>
              </a:spcBef>
              <a:spcAft>
                <a:spcPts val="600"/>
              </a:spcAft>
            </a:pPr>
            <a:r>
              <a:rPr lang="en-US" sz="2600" dirty="0"/>
              <a:t>All cases of severe perioperative anaphylaxis, including fatalities, should be discussed with an allergy clinic at the first available opportunity</a:t>
            </a:r>
          </a:p>
          <a:p>
            <a:pPr>
              <a:spcBef>
                <a:spcPts val="0"/>
              </a:spcBef>
              <a:spcAft>
                <a:spcPts val="600"/>
              </a:spcAft>
            </a:pPr>
            <a:r>
              <a:rPr lang="en-US" sz="2600" dirty="0"/>
              <a:t>If there is a need for urgent referral, the </a:t>
            </a:r>
            <a:r>
              <a:rPr lang="en-US" sz="2600" dirty="0" err="1"/>
              <a:t>anaesthetist</a:t>
            </a:r>
            <a:r>
              <a:rPr lang="en-US" sz="2600" dirty="0"/>
              <a:t> should phone the allergy clinic for advice, as well as making a written referral   </a:t>
            </a:r>
          </a:p>
          <a:p>
            <a:pPr>
              <a:spcBef>
                <a:spcPts val="0"/>
              </a:spcBef>
              <a:spcAft>
                <a:spcPts val="600"/>
              </a:spcAft>
            </a:pPr>
            <a:r>
              <a:rPr lang="en-US" sz="2600" spc="-40" dirty="0"/>
              <a:t>All patients experiencing suspected perioperative anaphylaxis should be referred for specialist investigation in an allergy clinic. This is the responsibility of the consultant </a:t>
            </a:r>
            <a:r>
              <a:rPr lang="en-US" sz="2600" spc="-40" dirty="0" err="1"/>
              <a:t>anaesthetist</a:t>
            </a:r>
            <a:r>
              <a:rPr lang="en-US" sz="2600" spc="-40" dirty="0"/>
              <a:t> in charge of the patient at the time of the event: </a:t>
            </a:r>
            <a:r>
              <a:rPr lang="en-US" sz="2600" spc="-40" dirty="0" err="1"/>
              <a:t>ie</a:t>
            </a:r>
            <a:r>
              <a:rPr lang="en-US" sz="2600" spc="-40" dirty="0"/>
              <a:t>. the consultant </a:t>
            </a:r>
            <a:r>
              <a:rPr lang="en-US" sz="2600" spc="-40" dirty="0" err="1"/>
              <a:t>anaesthetising</a:t>
            </a:r>
            <a:r>
              <a:rPr lang="en-US" sz="2600" spc="-40" dirty="0"/>
              <a:t> or supervising the case</a:t>
            </a:r>
          </a:p>
          <a:p>
            <a:pPr>
              <a:spcBef>
                <a:spcPts val="0"/>
              </a:spcBef>
              <a:spcAft>
                <a:spcPts val="600"/>
              </a:spcAft>
            </a:pPr>
            <a:r>
              <a:rPr lang="en-US" sz="2600" dirty="0"/>
              <a:t>Following a perioperative anaphylactic event, and before discharge from hospital, the patient should be provided with a letter from their </a:t>
            </a:r>
            <a:r>
              <a:rPr lang="en-US" sz="2600" dirty="0" err="1"/>
              <a:t>anaesthetist</a:t>
            </a:r>
            <a:r>
              <a:rPr lang="en-US" sz="2600" dirty="0"/>
              <a:t>. The NAP6 template patient letter is in Chapter 11, Appendix B. This letter should be used in addition to the discharge summary, and a copy should be sent directly to the patient’s GP </a:t>
            </a:r>
            <a:endParaRPr lang="en-US" dirty="0"/>
          </a:p>
          <a:p>
            <a:endParaRPr lang="en-US" dirty="0"/>
          </a:p>
        </p:txBody>
      </p:sp>
    </p:spTree>
    <p:extLst>
      <p:ext uri="{BB962C8B-B14F-4D97-AF65-F5344CB8AC3E}">
        <p14:creationId xmlns:p14="http://schemas.microsoft.com/office/powerpoint/2010/main" val="20847220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54226"/>
            <a:ext cx="10972800" cy="1143000"/>
          </a:xfrm>
        </p:spPr>
        <p:txBody>
          <a:bodyPr>
            <a:normAutofit/>
          </a:bodyPr>
          <a:lstStyle/>
          <a:p>
            <a:r>
              <a:rPr lang="en-GB" dirty="0"/>
              <a:t>Recommendations: Individual 4</a:t>
            </a:r>
            <a:endParaRPr lang="en-US" dirty="0"/>
          </a:p>
        </p:txBody>
      </p:sp>
      <p:sp>
        <p:nvSpPr>
          <p:cNvPr id="3" name="Content Placeholder 2"/>
          <p:cNvSpPr>
            <a:spLocks noGrp="1"/>
          </p:cNvSpPr>
          <p:nvPr>
            <p:ph idx="1"/>
          </p:nvPr>
        </p:nvSpPr>
        <p:spPr>
          <a:xfrm>
            <a:off x="609599" y="1640067"/>
            <a:ext cx="10860833" cy="4587740"/>
          </a:xfrm>
        </p:spPr>
        <p:txBody>
          <a:bodyPr>
            <a:normAutofit fontScale="55000" lnSpcReduction="20000"/>
          </a:bodyPr>
          <a:lstStyle/>
          <a:p>
            <a:pPr>
              <a:spcBef>
                <a:spcPts val="0"/>
              </a:spcBef>
              <a:spcAft>
                <a:spcPts val="600"/>
              </a:spcAft>
            </a:pPr>
            <a:r>
              <a:rPr lang="en-US" sz="3300" dirty="0"/>
              <a:t>Perioperative anaphylaxis can present with a single clinical feature, in particular isolated hypotension</a:t>
            </a:r>
          </a:p>
          <a:p>
            <a:pPr>
              <a:spcBef>
                <a:spcPts val="0"/>
              </a:spcBef>
              <a:spcAft>
                <a:spcPts val="600"/>
              </a:spcAft>
            </a:pPr>
            <a:r>
              <a:rPr lang="en-US" sz="3300" dirty="0"/>
              <a:t>Anaesthetists should exercise a high index of suspicion in </a:t>
            </a:r>
            <a:r>
              <a:rPr lang="en-US" sz="3300" dirty="0" err="1"/>
              <a:t>recognising</a:t>
            </a:r>
            <a:r>
              <a:rPr lang="en-US" sz="3300" dirty="0"/>
              <a:t> perioperative anaphylaxis and commence treatment promptly </a:t>
            </a:r>
          </a:p>
          <a:p>
            <a:pPr>
              <a:spcBef>
                <a:spcPts val="0"/>
              </a:spcBef>
              <a:spcAft>
                <a:spcPts val="600"/>
              </a:spcAft>
            </a:pPr>
            <a:r>
              <a:rPr lang="en-US" sz="3300" dirty="0"/>
              <a:t>In patients with asthma, the occurrence of bronchospasm or high airway pressures should not automatically be attributed to acute asthma, as, in these patients this may be the presenting feature of life-threatening anaphylaxis </a:t>
            </a:r>
          </a:p>
          <a:p>
            <a:pPr>
              <a:spcBef>
                <a:spcPts val="0"/>
              </a:spcBef>
              <a:spcAft>
                <a:spcPts val="600"/>
              </a:spcAft>
            </a:pPr>
            <a:r>
              <a:rPr lang="en-US" sz="3300" dirty="0"/>
              <a:t>Antibiotic administration should strictly follow national or local guidelines </a:t>
            </a:r>
          </a:p>
          <a:p>
            <a:pPr>
              <a:spcBef>
                <a:spcPts val="0"/>
              </a:spcBef>
              <a:spcAft>
                <a:spcPts val="600"/>
              </a:spcAft>
            </a:pPr>
            <a:r>
              <a:rPr lang="en-US" sz="3300" dirty="0"/>
              <a:t>A test dose of antibiotic should not be used, as it will not prevent or reduce the severity of anaphylaxis </a:t>
            </a:r>
          </a:p>
          <a:p>
            <a:pPr>
              <a:spcBef>
                <a:spcPts val="0"/>
              </a:spcBef>
              <a:spcAft>
                <a:spcPts val="600"/>
              </a:spcAft>
            </a:pPr>
            <a:r>
              <a:rPr lang="en-US" sz="3300" dirty="0"/>
              <a:t>If anaphylaxis occurs in a patient who has received Patent Blue dye, it should not be assumed that this is the culprit, and the patient should be referred for specialist allergy investigation. </a:t>
            </a:r>
          </a:p>
          <a:p>
            <a:pPr>
              <a:spcBef>
                <a:spcPts val="0"/>
              </a:spcBef>
              <a:spcAft>
                <a:spcPts val="600"/>
              </a:spcAft>
            </a:pPr>
            <a:r>
              <a:rPr lang="en-US" sz="3300" dirty="0"/>
              <a:t>Where pulse oximeter saturations fall during anaphylaxis in a patient who has received Patent Blue dye, hypoxia should be assumed to be real. A blood gas sample should be taken, when the patient is stable enough for this</a:t>
            </a:r>
          </a:p>
          <a:p>
            <a:endParaRPr lang="en-US" dirty="0"/>
          </a:p>
        </p:txBody>
      </p:sp>
    </p:spTree>
    <p:extLst>
      <p:ext uri="{BB962C8B-B14F-4D97-AF65-F5344CB8AC3E}">
        <p14:creationId xmlns:p14="http://schemas.microsoft.com/office/powerpoint/2010/main" val="17316203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1785"/>
            <a:ext cx="10972800" cy="1143000"/>
          </a:xfrm>
        </p:spPr>
        <p:txBody>
          <a:bodyPr>
            <a:normAutofit/>
          </a:bodyPr>
          <a:lstStyle/>
          <a:p>
            <a:r>
              <a:rPr lang="en-GB" dirty="0"/>
              <a:t>Recommendations: Individual 5</a:t>
            </a:r>
            <a:endParaRPr lang="en-US" dirty="0"/>
          </a:p>
        </p:txBody>
      </p:sp>
      <p:sp>
        <p:nvSpPr>
          <p:cNvPr id="3" name="Content Placeholder 2"/>
          <p:cNvSpPr>
            <a:spLocks noGrp="1"/>
          </p:cNvSpPr>
          <p:nvPr>
            <p:ph idx="1"/>
          </p:nvPr>
        </p:nvSpPr>
        <p:spPr>
          <a:xfrm>
            <a:off x="609600" y="1734298"/>
            <a:ext cx="10779967" cy="4167610"/>
          </a:xfrm>
        </p:spPr>
        <p:txBody>
          <a:bodyPr>
            <a:normAutofit fontScale="62500" lnSpcReduction="20000"/>
          </a:bodyPr>
          <a:lstStyle/>
          <a:p>
            <a:pPr>
              <a:spcBef>
                <a:spcPts val="0"/>
              </a:spcBef>
              <a:spcAft>
                <a:spcPts val="600"/>
              </a:spcAft>
            </a:pPr>
            <a:r>
              <a:rPr lang="en-US" dirty="0"/>
              <a:t>Anaesthetists should be vigilant to non-obstetric causes of hypotension in obstetric patients </a:t>
            </a:r>
          </a:p>
          <a:p>
            <a:pPr>
              <a:spcBef>
                <a:spcPts val="0"/>
              </a:spcBef>
              <a:spcAft>
                <a:spcPts val="600"/>
              </a:spcAft>
            </a:pPr>
            <a:r>
              <a:rPr lang="en-US" dirty="0"/>
              <a:t>Anaphylaxis in obstetric patients should be managed following the same principles as in non-obstetric patients. Adrenaline should not be withheld for fear of a detrimental effect on placental perfusion </a:t>
            </a:r>
          </a:p>
          <a:p>
            <a:pPr>
              <a:spcBef>
                <a:spcPts val="0"/>
              </a:spcBef>
              <a:spcAft>
                <a:spcPts val="600"/>
              </a:spcAft>
            </a:pPr>
            <a:r>
              <a:rPr lang="en-US" dirty="0"/>
              <a:t>All anaesthetists administering anaesthesia to children should be trained in the management of paediatric anaphylaxis </a:t>
            </a:r>
          </a:p>
          <a:p>
            <a:pPr>
              <a:spcBef>
                <a:spcPts val="0"/>
              </a:spcBef>
              <a:spcAft>
                <a:spcPts val="600"/>
              </a:spcAft>
            </a:pPr>
            <a:r>
              <a:rPr lang="en-US" dirty="0"/>
              <a:t>The preparation of drugs for management of </a:t>
            </a:r>
            <a:r>
              <a:rPr lang="en-US" dirty="0" err="1"/>
              <a:t>paediatric</a:t>
            </a:r>
            <a:r>
              <a:rPr lang="en-US" dirty="0"/>
              <a:t> anaphylaxis may be prone to error in the emergency setting. Paediatric anaesthetists should consider rehearsal of drills locally or in a simulation setting</a:t>
            </a:r>
          </a:p>
          <a:p>
            <a:pPr>
              <a:spcBef>
                <a:spcPts val="0"/>
              </a:spcBef>
              <a:spcAft>
                <a:spcPts val="600"/>
              </a:spcAft>
            </a:pPr>
            <a:r>
              <a:rPr lang="en-US" dirty="0"/>
              <a:t>All cases of Grades 3–5 perioperative anaphylaxis should be presented and discussed at local Morbidity and Mortality meetings for purposes of education and </a:t>
            </a:r>
            <a:r>
              <a:rPr lang="en-US" dirty="0" err="1"/>
              <a:t>familiarisation</a:t>
            </a:r>
            <a:r>
              <a:rPr lang="en-US" dirty="0"/>
              <a:t> </a:t>
            </a:r>
          </a:p>
          <a:p>
            <a:pPr>
              <a:spcBef>
                <a:spcPts val="0"/>
              </a:spcBef>
              <a:spcAft>
                <a:spcPts val="600"/>
              </a:spcAft>
            </a:pPr>
            <a:r>
              <a:rPr lang="en-US" dirty="0"/>
              <a:t>Chlorhexidine allergy should be included in the allergy history taken by anaesthetists, nurses and other healthcare professionals</a:t>
            </a:r>
          </a:p>
          <a:p>
            <a:pPr>
              <a:spcBef>
                <a:spcPts val="0"/>
              </a:spcBef>
              <a:spcAft>
                <a:spcPts val="600"/>
              </a:spcAft>
            </a:pPr>
            <a:r>
              <a:rPr lang="en-US" dirty="0"/>
              <a:t>Except in cases of known or suspected allergy to specific NMBAs, the risk of anaphylaxis should not be an over-riding factor in choice of NMBA, as this varies little between NMBAs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1391175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8B6FB-3E2C-4072-B8E5-A8EBB1CBC39C}"/>
              </a:ext>
            </a:extLst>
          </p:cNvPr>
          <p:cNvSpPr>
            <a:spLocks noGrp="1"/>
          </p:cNvSpPr>
          <p:nvPr>
            <p:ph type="title"/>
          </p:nvPr>
        </p:nvSpPr>
        <p:spPr/>
        <p:txBody>
          <a:bodyPr/>
          <a:lstStyle/>
          <a:p>
            <a:r>
              <a:rPr lang="en-GB" dirty="0"/>
              <a:t>5 phases of NAP6</a:t>
            </a:r>
          </a:p>
        </p:txBody>
      </p:sp>
      <p:sp>
        <p:nvSpPr>
          <p:cNvPr id="3" name="Content Placeholder 2">
            <a:extLst>
              <a:ext uri="{FF2B5EF4-FFF2-40B4-BE49-F238E27FC236}">
                <a16:creationId xmlns:a16="http://schemas.microsoft.com/office/drawing/2014/main" id="{474A052A-401D-47EF-8C02-6C80B464DD46}"/>
              </a:ext>
            </a:extLst>
          </p:cNvPr>
          <p:cNvSpPr>
            <a:spLocks noGrp="1"/>
          </p:cNvSpPr>
          <p:nvPr>
            <p:ph idx="1"/>
          </p:nvPr>
        </p:nvSpPr>
        <p:spPr>
          <a:xfrm>
            <a:off x="609600" y="1776979"/>
            <a:ext cx="10182808" cy="3257883"/>
          </a:xfrm>
        </p:spPr>
        <p:txBody>
          <a:bodyPr>
            <a:normAutofit/>
          </a:bodyPr>
          <a:lstStyle/>
          <a:p>
            <a:r>
              <a:rPr lang="en-GB" dirty="0"/>
              <a:t>Baseline survey of anaesthetists perspectives/experiences</a:t>
            </a:r>
          </a:p>
          <a:p>
            <a:r>
              <a:rPr lang="en-GB" dirty="0"/>
              <a:t>Baseline survey of allergy clinic organisation</a:t>
            </a:r>
          </a:p>
          <a:p>
            <a:r>
              <a:rPr lang="en-GB" dirty="0"/>
              <a:t>Baseline organisational survey* </a:t>
            </a:r>
          </a:p>
          <a:p>
            <a:r>
              <a:rPr lang="en-GB" dirty="0"/>
              <a:t>Year-long anonymised case registry </a:t>
            </a:r>
            <a:r>
              <a:rPr lang="en-GB" dirty="0">
                <a:solidFill>
                  <a:srgbClr val="00B0F0"/>
                </a:solidFill>
              </a:rPr>
              <a:t>Numerator</a:t>
            </a:r>
          </a:p>
          <a:p>
            <a:r>
              <a:rPr lang="en-GB" dirty="0"/>
              <a:t>Activity/Allergen Survey </a:t>
            </a:r>
            <a:r>
              <a:rPr lang="en-GB" dirty="0">
                <a:solidFill>
                  <a:srgbClr val="00B0F0"/>
                </a:solidFill>
              </a:rPr>
              <a:t>Denominator</a:t>
            </a:r>
          </a:p>
          <a:p>
            <a:endParaRPr lang="en-GB" dirty="0">
              <a:solidFill>
                <a:srgbClr val="00B0F0"/>
              </a:solidFill>
            </a:endParaRPr>
          </a:p>
          <a:p>
            <a:pPr marL="0" indent="0">
              <a:buNone/>
            </a:pPr>
            <a:endParaRPr lang="en-GB" sz="1400" dirty="0">
              <a:solidFill>
                <a:srgbClr val="00B0F0"/>
              </a:solidFill>
            </a:endParaRPr>
          </a:p>
          <a:p>
            <a:endParaRPr lang="en-GB" dirty="0">
              <a:solidFill>
                <a:srgbClr val="00B0F0"/>
              </a:solidFill>
            </a:endParaRPr>
          </a:p>
        </p:txBody>
      </p:sp>
      <p:sp>
        <p:nvSpPr>
          <p:cNvPr id="4" name="TextBox 3"/>
          <p:cNvSpPr txBox="1"/>
          <p:nvPr/>
        </p:nvSpPr>
        <p:spPr>
          <a:xfrm>
            <a:off x="609600" y="5122348"/>
            <a:ext cx="9082216" cy="646331"/>
          </a:xfrm>
          <a:prstGeom prst="rect">
            <a:avLst/>
          </a:prstGeom>
          <a:noFill/>
        </p:spPr>
        <p:txBody>
          <a:bodyPr wrap="square" rtlCol="0">
            <a:spAutoFit/>
          </a:bodyPr>
          <a:lstStyle/>
          <a:p>
            <a:r>
              <a:rPr lang="en-US" dirty="0">
                <a:solidFill>
                  <a:srgbClr val="3F2A56"/>
                </a:solidFill>
              </a:rPr>
              <a:t>*See full report for details </a:t>
            </a:r>
            <a:r>
              <a:rPr lang="en-US" dirty="0">
                <a:hlinkClick r:id="rId2"/>
              </a:rPr>
              <a:t>http://www.nationalauditprojects.org.uk/NAP6Report</a:t>
            </a:r>
            <a:endParaRPr lang="en-US" dirty="0"/>
          </a:p>
          <a:p>
            <a:endParaRPr lang="en-US" dirty="0"/>
          </a:p>
        </p:txBody>
      </p:sp>
    </p:spTree>
    <p:extLst>
      <p:ext uri="{BB962C8B-B14F-4D97-AF65-F5344CB8AC3E}">
        <p14:creationId xmlns:p14="http://schemas.microsoft.com/office/powerpoint/2010/main" val="17741624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554226"/>
            <a:ext cx="10972800" cy="1143000"/>
          </a:xfrm>
        </p:spPr>
        <p:txBody>
          <a:bodyPr>
            <a:normAutofit/>
          </a:bodyPr>
          <a:lstStyle/>
          <a:p>
            <a:r>
              <a:rPr lang="en-GB" dirty="0"/>
              <a:t>Recommendations: Allergy clinics</a:t>
            </a:r>
            <a:endParaRPr lang="en-US" dirty="0"/>
          </a:p>
        </p:txBody>
      </p:sp>
      <p:sp>
        <p:nvSpPr>
          <p:cNvPr id="3" name="Content Placeholder 2"/>
          <p:cNvSpPr>
            <a:spLocks noGrp="1"/>
          </p:cNvSpPr>
          <p:nvPr>
            <p:ph idx="1"/>
          </p:nvPr>
        </p:nvSpPr>
        <p:spPr>
          <a:xfrm>
            <a:off x="609600" y="1628809"/>
            <a:ext cx="10972799" cy="4548064"/>
          </a:xfrm>
        </p:spPr>
        <p:txBody>
          <a:bodyPr>
            <a:normAutofit fontScale="25000" lnSpcReduction="20000"/>
          </a:bodyPr>
          <a:lstStyle/>
          <a:p>
            <a:pPr>
              <a:spcBef>
                <a:spcPts val="0"/>
              </a:spcBef>
              <a:spcAft>
                <a:spcPts val="600"/>
              </a:spcAft>
            </a:pPr>
            <a:r>
              <a:rPr lang="en-US" sz="6400" dirty="0"/>
              <a:t>Specialist perioperative allergy clinics should adopt a multidisciplinary-team approach, including where practical having an </a:t>
            </a:r>
            <a:r>
              <a:rPr lang="en-US" sz="6400" dirty="0" err="1"/>
              <a:t>anaesthetist</a:t>
            </a:r>
            <a:r>
              <a:rPr lang="en-US" sz="6400" dirty="0"/>
              <a:t> with a special interest in the allergy clinic. Where this is not practical cases should be discussed with an </a:t>
            </a:r>
            <a:r>
              <a:rPr lang="en-US" sz="6400" dirty="0" err="1"/>
              <a:t>anaesthetist</a:t>
            </a:r>
            <a:r>
              <a:rPr lang="en-US" sz="6400" dirty="0"/>
              <a:t> before the patient attends the clinic</a:t>
            </a:r>
          </a:p>
          <a:p>
            <a:pPr>
              <a:spcBef>
                <a:spcPts val="0"/>
              </a:spcBef>
              <a:spcAft>
                <a:spcPts val="600"/>
              </a:spcAft>
            </a:pPr>
            <a:r>
              <a:rPr lang="en-US" sz="6400" dirty="0"/>
              <a:t>All potential culprit agents to which the patient has been exposed should be tested. The clinic should make a critical appraisal of the </a:t>
            </a:r>
            <a:r>
              <a:rPr lang="en-US" sz="6400" dirty="0" err="1"/>
              <a:t>imputabality</a:t>
            </a:r>
            <a:r>
              <a:rPr lang="en-US" sz="6400" dirty="0"/>
              <a:t> of each potential trigger in making a diagnosis </a:t>
            </a:r>
          </a:p>
          <a:p>
            <a:pPr>
              <a:spcBef>
                <a:spcPts val="0"/>
              </a:spcBef>
              <a:spcAft>
                <a:spcPts val="600"/>
              </a:spcAft>
            </a:pPr>
            <a:r>
              <a:rPr lang="en-US" sz="6400" dirty="0"/>
              <a:t>When investigating suspected perioperative anaphylaxis, chlorhexidine and latex should be tested </a:t>
            </a:r>
          </a:p>
          <a:p>
            <a:pPr>
              <a:spcBef>
                <a:spcPts val="0"/>
              </a:spcBef>
              <a:spcAft>
                <a:spcPts val="600"/>
              </a:spcAft>
            </a:pPr>
            <a:r>
              <a:rPr lang="en-US" sz="6400" dirty="0"/>
              <a:t>Where allergy testing has been performed less than four weeks after the event, retesting after an interval should be considered, to exclude false negatives and identify multiple </a:t>
            </a:r>
            <a:r>
              <a:rPr lang="en-US" sz="6400" dirty="0" err="1"/>
              <a:t>sensitisations</a:t>
            </a:r>
            <a:r>
              <a:rPr lang="en-US" sz="6400" dirty="0"/>
              <a:t> </a:t>
            </a:r>
          </a:p>
          <a:p>
            <a:pPr>
              <a:spcBef>
                <a:spcPts val="0"/>
              </a:spcBef>
              <a:spcAft>
                <a:spcPts val="600"/>
              </a:spcAft>
            </a:pPr>
            <a:r>
              <a:rPr lang="en-US" sz="6400" dirty="0"/>
              <a:t>Broad advice to avoid beta-lactam should be discouraged, and patients should be further investigated to clarify the specific drug(s) to avoid and to identify safe alternatives</a:t>
            </a:r>
          </a:p>
          <a:p>
            <a:pPr>
              <a:spcBef>
                <a:spcPts val="0"/>
              </a:spcBef>
              <a:spcAft>
                <a:spcPts val="600"/>
              </a:spcAft>
            </a:pPr>
            <a:r>
              <a:rPr lang="en-US" sz="6400" dirty="0"/>
              <a:t>Outcomes of urgent investigations by allergy clinics should be communicated urgently and directly to the referring </a:t>
            </a:r>
            <a:r>
              <a:rPr lang="en-US" sz="6400" dirty="0" err="1"/>
              <a:t>anaesthetist</a:t>
            </a:r>
            <a:r>
              <a:rPr lang="en-US" sz="6400" dirty="0"/>
              <a:t>, ideally by phone and in writing </a:t>
            </a:r>
          </a:p>
          <a:p>
            <a:pPr>
              <a:spcBef>
                <a:spcPts val="0"/>
              </a:spcBef>
              <a:spcAft>
                <a:spcPts val="600"/>
              </a:spcAft>
            </a:pPr>
            <a:r>
              <a:rPr lang="en-US" sz="6400" dirty="0"/>
              <a:t>Allergy clinics should provide standardised clinic reports to encourage better communication to anaesthetists, GPs and patients. Recommended content is in the NAP6 recommended allergy clinic letter (Chapter 11) </a:t>
            </a:r>
          </a:p>
          <a:p>
            <a:pPr>
              <a:spcBef>
                <a:spcPts val="0"/>
              </a:spcBef>
              <a:spcAft>
                <a:spcPts val="600"/>
              </a:spcAft>
            </a:pPr>
            <a:r>
              <a:rPr lang="en-US" sz="6400" dirty="0"/>
              <a:t>Allergy clinics should advise patients to keep a copy of their drug allergy clinic letter with them at all times, and to use this to inform clinicians of their allergy, particularly when attending hospital appointments or before future surgery </a:t>
            </a:r>
          </a:p>
        </p:txBody>
      </p:sp>
    </p:spTree>
    <p:extLst>
      <p:ext uri="{BB962C8B-B14F-4D97-AF65-F5344CB8AC3E}">
        <p14:creationId xmlns:p14="http://schemas.microsoft.com/office/powerpoint/2010/main" val="10570331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30655" y="563171"/>
            <a:ext cx="3392552" cy="908653"/>
          </a:xfrm>
          <a:prstGeom prst="rect">
            <a:avLst/>
          </a:prstGeom>
        </p:spPr>
      </p:pic>
      <p:pic>
        <p:nvPicPr>
          <p:cNvPr id="10" name="Picture 9"/>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0" y="0"/>
            <a:ext cx="12222996" cy="6862373"/>
          </a:xfrm>
          <a:prstGeom prst="rect">
            <a:avLst/>
          </a:prstGeom>
        </p:spPr>
      </p:pic>
      <p:sp>
        <p:nvSpPr>
          <p:cNvPr id="5" name="TextBox 4"/>
          <p:cNvSpPr txBox="1"/>
          <p:nvPr/>
        </p:nvSpPr>
        <p:spPr>
          <a:xfrm>
            <a:off x="3394984" y="383705"/>
            <a:ext cx="8275504" cy="1815882"/>
          </a:xfrm>
          <a:prstGeom prst="rect">
            <a:avLst/>
          </a:prstGeom>
          <a:noFill/>
        </p:spPr>
        <p:txBody>
          <a:bodyPr wrap="square" rtlCol="0">
            <a:spAutoFit/>
          </a:bodyPr>
          <a:lstStyle/>
          <a:p>
            <a:pPr algn="ctr"/>
            <a:r>
              <a:rPr lang="en-US" sz="2800" dirty="0">
                <a:solidFill>
                  <a:schemeClr val="bg1"/>
                </a:solidFill>
              </a:rPr>
              <a:t>The College would like to thank </a:t>
            </a:r>
            <a:r>
              <a:rPr lang="en-US" sz="2800" dirty="0" smtClean="0">
                <a:solidFill>
                  <a:schemeClr val="bg1"/>
                </a:solidFill>
              </a:rPr>
              <a:t>all </a:t>
            </a:r>
            <a:br>
              <a:rPr lang="en-US" sz="2800" dirty="0" smtClean="0">
                <a:solidFill>
                  <a:schemeClr val="bg1"/>
                </a:solidFill>
              </a:rPr>
            </a:br>
            <a:r>
              <a:rPr lang="en-US" sz="2800" dirty="0" smtClean="0">
                <a:solidFill>
                  <a:schemeClr val="bg1"/>
                </a:solidFill>
              </a:rPr>
              <a:t>NAP6 Local </a:t>
            </a:r>
            <a:r>
              <a:rPr lang="en-US" sz="2800" dirty="0">
                <a:solidFill>
                  <a:schemeClr val="bg1"/>
                </a:solidFill>
              </a:rPr>
              <a:t>Coordinators and individual anaesthetists, without whom this important project would have been impossible</a:t>
            </a:r>
            <a:endParaRPr lang="en-US" sz="2800" dirty="0"/>
          </a:p>
        </p:txBody>
      </p:sp>
      <p:sp>
        <p:nvSpPr>
          <p:cNvPr id="9" name="Content Placeholder 8"/>
          <p:cNvSpPr>
            <a:spLocks noGrp="1"/>
          </p:cNvSpPr>
          <p:nvPr>
            <p:ph idx="1"/>
          </p:nvPr>
        </p:nvSpPr>
        <p:spPr>
          <a:xfrm>
            <a:off x="555666" y="2456522"/>
            <a:ext cx="9675202" cy="4148916"/>
          </a:xfrm>
        </p:spPr>
        <p:txBody>
          <a:bodyPr>
            <a:normAutofit lnSpcReduction="10000"/>
          </a:bodyPr>
          <a:lstStyle/>
          <a:p>
            <a:pPr marL="0" indent="0">
              <a:spcAft>
                <a:spcPts val="600"/>
              </a:spcAft>
              <a:buNone/>
            </a:pPr>
            <a:r>
              <a:rPr lang="en-US" dirty="0">
                <a:solidFill>
                  <a:schemeClr val="bg1"/>
                </a:solidFill>
              </a:rPr>
              <a:t>Please go to </a:t>
            </a:r>
            <a:r>
              <a:rPr lang="en-US" sz="2400" b="1" dirty="0">
                <a:solidFill>
                  <a:schemeClr val="bg1"/>
                </a:solidFill>
                <a:hlinkClick r:id="rId4"/>
              </a:rPr>
              <a:t>https://niaa.org.uk/NAP6-Resources</a:t>
            </a:r>
            <a:r>
              <a:rPr lang="en-US" sz="2400" b="1" dirty="0">
                <a:solidFill>
                  <a:schemeClr val="bg1"/>
                </a:solidFill>
              </a:rPr>
              <a:t> </a:t>
            </a:r>
            <a:r>
              <a:rPr lang="en-US" sz="2400" b="1" dirty="0" smtClean="0">
                <a:solidFill>
                  <a:schemeClr val="bg1"/>
                </a:solidFill>
              </a:rPr>
              <a:t/>
            </a:r>
            <a:br>
              <a:rPr lang="en-US" sz="2400" b="1" dirty="0" smtClean="0">
                <a:solidFill>
                  <a:schemeClr val="bg1"/>
                </a:solidFill>
              </a:rPr>
            </a:br>
            <a:r>
              <a:rPr lang="en-US" sz="2400" dirty="0" smtClean="0">
                <a:solidFill>
                  <a:schemeClr val="bg1"/>
                </a:solidFill>
              </a:rPr>
              <a:t>f</a:t>
            </a:r>
            <a:r>
              <a:rPr lang="en-US" dirty="0" smtClean="0">
                <a:solidFill>
                  <a:schemeClr val="bg1"/>
                </a:solidFill>
              </a:rPr>
              <a:t>or </a:t>
            </a:r>
            <a:r>
              <a:rPr lang="en-US" dirty="0">
                <a:solidFill>
                  <a:schemeClr val="bg1"/>
                </a:solidFill>
              </a:rPr>
              <a:t>further information </a:t>
            </a:r>
            <a:r>
              <a:rPr lang="en-US" dirty="0" smtClean="0">
                <a:solidFill>
                  <a:schemeClr val="bg1"/>
                </a:solidFill>
              </a:rPr>
              <a:t>including:</a:t>
            </a:r>
          </a:p>
          <a:p>
            <a:pPr>
              <a:spcAft>
                <a:spcPts val="300"/>
              </a:spcAft>
              <a:buFont typeface="Arial" panose="020B0604020202020204" pitchFamily="34" charset="0"/>
              <a:buChar char="•"/>
            </a:pPr>
            <a:r>
              <a:rPr lang="en-US" b="1" dirty="0">
                <a:solidFill>
                  <a:schemeClr val="bg1"/>
                </a:solidFill>
              </a:rPr>
              <a:t>A</a:t>
            </a:r>
            <a:r>
              <a:rPr lang="en-US" b="1" dirty="0" smtClean="0">
                <a:solidFill>
                  <a:schemeClr val="bg1"/>
                </a:solidFill>
              </a:rPr>
              <a:t>naphylaxis </a:t>
            </a:r>
            <a:r>
              <a:rPr lang="en-US" b="1" dirty="0">
                <a:solidFill>
                  <a:schemeClr val="bg1"/>
                </a:solidFill>
              </a:rPr>
              <a:t>treatment </a:t>
            </a:r>
            <a:r>
              <a:rPr lang="en-US" b="1" dirty="0" smtClean="0">
                <a:solidFill>
                  <a:schemeClr val="bg1"/>
                </a:solidFill>
              </a:rPr>
              <a:t>pack</a:t>
            </a:r>
          </a:p>
          <a:p>
            <a:pPr>
              <a:spcAft>
                <a:spcPts val="300"/>
              </a:spcAft>
              <a:buFont typeface="Arial" panose="020B0604020202020204" pitchFamily="34" charset="0"/>
              <a:buChar char="•"/>
            </a:pPr>
            <a:r>
              <a:rPr lang="en-US" b="1" dirty="0">
                <a:solidFill>
                  <a:schemeClr val="bg1"/>
                </a:solidFill>
              </a:rPr>
              <a:t>A</a:t>
            </a:r>
            <a:r>
              <a:rPr lang="en-US" b="1" dirty="0" smtClean="0">
                <a:solidFill>
                  <a:schemeClr val="bg1"/>
                </a:solidFill>
              </a:rPr>
              <a:t>naphylaxis </a:t>
            </a:r>
            <a:r>
              <a:rPr lang="en-US" b="1" dirty="0">
                <a:solidFill>
                  <a:schemeClr val="bg1"/>
                </a:solidFill>
              </a:rPr>
              <a:t>investigation </a:t>
            </a:r>
            <a:r>
              <a:rPr lang="en-US" b="1" dirty="0" smtClean="0">
                <a:solidFill>
                  <a:schemeClr val="bg1"/>
                </a:solidFill>
              </a:rPr>
              <a:t>pack</a:t>
            </a:r>
          </a:p>
          <a:p>
            <a:pPr>
              <a:spcAft>
                <a:spcPts val="300"/>
              </a:spcAft>
              <a:buFont typeface="Arial" panose="020B0604020202020204" pitchFamily="34" charset="0"/>
              <a:buChar char="•"/>
            </a:pPr>
            <a:r>
              <a:rPr lang="en-US" b="1" dirty="0">
                <a:solidFill>
                  <a:schemeClr val="bg1"/>
                </a:solidFill>
              </a:rPr>
              <a:t>A</a:t>
            </a:r>
            <a:r>
              <a:rPr lang="en-US" b="1" dirty="0" smtClean="0">
                <a:solidFill>
                  <a:schemeClr val="bg1"/>
                </a:solidFill>
              </a:rPr>
              <a:t>llergy </a:t>
            </a:r>
            <a:r>
              <a:rPr lang="en-US" b="1" dirty="0">
                <a:solidFill>
                  <a:schemeClr val="bg1"/>
                </a:solidFill>
              </a:rPr>
              <a:t>clinic referral </a:t>
            </a:r>
            <a:r>
              <a:rPr lang="en-US" b="1" dirty="0" smtClean="0">
                <a:solidFill>
                  <a:schemeClr val="bg1"/>
                </a:solidFill>
              </a:rPr>
              <a:t>document</a:t>
            </a:r>
          </a:p>
          <a:p>
            <a:pPr>
              <a:spcAft>
                <a:spcPts val="300"/>
              </a:spcAft>
              <a:buFont typeface="Arial" panose="020B0604020202020204" pitchFamily="34" charset="0"/>
              <a:buChar char="•"/>
            </a:pPr>
            <a:r>
              <a:rPr lang="en-US" b="1" dirty="0">
                <a:solidFill>
                  <a:schemeClr val="bg1"/>
                </a:solidFill>
              </a:rPr>
              <a:t>I</a:t>
            </a:r>
            <a:r>
              <a:rPr lang="en-US" b="1" dirty="0" smtClean="0">
                <a:solidFill>
                  <a:schemeClr val="bg1"/>
                </a:solidFill>
              </a:rPr>
              <a:t>nformation </a:t>
            </a:r>
            <a:r>
              <a:rPr lang="en-US" b="1" dirty="0">
                <a:solidFill>
                  <a:schemeClr val="bg1"/>
                </a:solidFill>
              </a:rPr>
              <a:t>letters for the patient and </a:t>
            </a:r>
            <a:r>
              <a:rPr lang="en-US" b="1" dirty="0" smtClean="0">
                <a:solidFill>
                  <a:schemeClr val="bg1"/>
                </a:solidFill>
              </a:rPr>
              <a:t>GP</a:t>
            </a:r>
          </a:p>
          <a:p>
            <a:pPr>
              <a:spcAft>
                <a:spcPts val="300"/>
              </a:spcAft>
              <a:buFont typeface="Arial" panose="020B0604020202020204" pitchFamily="34" charset="0"/>
              <a:buChar char="•"/>
            </a:pPr>
            <a:r>
              <a:rPr lang="en-US" b="1" dirty="0" smtClean="0">
                <a:solidFill>
                  <a:schemeClr val="bg1"/>
                </a:solidFill>
              </a:rPr>
              <a:t>Management </a:t>
            </a:r>
            <a:r>
              <a:rPr lang="en-US" b="1" dirty="0">
                <a:solidFill>
                  <a:schemeClr val="bg1"/>
                </a:solidFill>
              </a:rPr>
              <a:t>plan for urgent </a:t>
            </a:r>
            <a:r>
              <a:rPr lang="en-US" b="1" dirty="0" smtClean="0">
                <a:solidFill>
                  <a:schemeClr val="bg1"/>
                </a:solidFill>
              </a:rPr>
              <a:t>surgery</a:t>
            </a:r>
          </a:p>
          <a:p>
            <a:pPr>
              <a:spcAft>
                <a:spcPts val="300"/>
              </a:spcAft>
              <a:buFont typeface="Arial" panose="020B0604020202020204" pitchFamily="34" charset="0"/>
              <a:buChar char="•"/>
            </a:pPr>
            <a:r>
              <a:rPr lang="en-US" b="1" dirty="0" smtClean="0">
                <a:solidFill>
                  <a:schemeClr val="bg1"/>
                </a:solidFill>
              </a:rPr>
              <a:t>Roles </a:t>
            </a:r>
            <a:r>
              <a:rPr lang="en-US" b="1" dirty="0">
                <a:solidFill>
                  <a:schemeClr val="bg1"/>
                </a:solidFill>
              </a:rPr>
              <a:t>of the departmental anaphylaxis lead</a:t>
            </a: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33393" y="2583292"/>
            <a:ext cx="2291509" cy="1124878"/>
          </a:xfrm>
          <a:prstGeom prst="rect">
            <a:avLst/>
          </a:prstGeom>
        </p:spPr>
      </p:pic>
    </p:spTree>
    <p:extLst>
      <p:ext uri="{BB962C8B-B14F-4D97-AF65-F5344CB8AC3E}">
        <p14:creationId xmlns:p14="http://schemas.microsoft.com/office/powerpoint/2010/main" val="1763416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43553"/>
            <a:ext cx="9523446" cy="1143000"/>
          </a:xfrm>
        </p:spPr>
        <p:txBody>
          <a:bodyPr>
            <a:normAutofit/>
          </a:bodyPr>
          <a:lstStyle/>
          <a:p>
            <a:r>
              <a:rPr lang="en-GB" sz="3200" dirty="0"/>
              <a:t>Baseline survey of anaesthetists’ perspectives/experiences</a:t>
            </a:r>
            <a:endParaRPr lang="en-US" sz="3200" dirty="0"/>
          </a:p>
        </p:txBody>
      </p:sp>
      <p:sp>
        <p:nvSpPr>
          <p:cNvPr id="3" name="Content Placeholder 2"/>
          <p:cNvSpPr>
            <a:spLocks noGrp="1"/>
          </p:cNvSpPr>
          <p:nvPr>
            <p:ph idx="1"/>
          </p:nvPr>
        </p:nvSpPr>
        <p:spPr>
          <a:xfrm>
            <a:off x="609599" y="1984171"/>
            <a:ext cx="11140751" cy="3296955"/>
          </a:xfrm>
        </p:spPr>
        <p:txBody>
          <a:bodyPr>
            <a:normAutofit/>
          </a:bodyPr>
          <a:lstStyle/>
          <a:p>
            <a:r>
              <a:rPr lang="en-US" sz="2400" dirty="0"/>
              <a:t>11,104 (77%) anaesthetists in 341(96%) hospitals responded </a:t>
            </a:r>
          </a:p>
          <a:p>
            <a:r>
              <a:rPr lang="en-US" sz="2400" dirty="0"/>
              <a:t>1734 cases* of suspected perioperative anaphylaxis in 2014-15: 2% fatal</a:t>
            </a:r>
          </a:p>
          <a:p>
            <a:r>
              <a:rPr lang="en-US" sz="2400" dirty="0"/>
              <a:t>49% of suspected cases confirmed by allergy clinic</a:t>
            </a:r>
          </a:p>
          <a:p>
            <a:r>
              <a:rPr lang="en-GB" sz="2400" dirty="0"/>
              <a:t>76% had career experience of perioperative anaphylaxis </a:t>
            </a:r>
          </a:p>
          <a:p>
            <a:r>
              <a:rPr lang="en-GB" sz="2400" dirty="0"/>
              <a:t>Median of 2 cases of anaphylaxis per respondent </a:t>
            </a:r>
            <a:r>
              <a:rPr lang="en-US" sz="2400" dirty="0">
                <a:latin typeface="ＭＳ ゴシック"/>
                <a:ea typeface="ＭＳ ゴシック"/>
                <a:cs typeface="ＭＳ ゴシック"/>
              </a:rPr>
              <a:t>≈ </a:t>
            </a:r>
            <a:r>
              <a:rPr lang="en-US" sz="2400" dirty="0">
                <a:latin typeface="+mn-lt"/>
                <a:ea typeface="ＭＳ ゴシック"/>
                <a:cs typeface="ＭＳ ゴシック"/>
              </a:rPr>
              <a:t>1 every </a:t>
            </a:r>
            <a:r>
              <a:rPr lang="en-GB" sz="2400" dirty="0"/>
              <a:t>7.25 years of practice</a:t>
            </a:r>
          </a:p>
          <a:p>
            <a:r>
              <a:rPr lang="en-GB" sz="2400" dirty="0"/>
              <a:t>4% reported a death </a:t>
            </a:r>
            <a:r>
              <a:rPr lang="en-US" sz="2400" dirty="0">
                <a:latin typeface="ＭＳ ゴシック"/>
                <a:ea typeface="ＭＳ ゴシック"/>
                <a:cs typeface="ＭＳ ゴシック"/>
              </a:rPr>
              <a:t>≈</a:t>
            </a:r>
            <a:r>
              <a:rPr lang="en-GB" sz="2400" dirty="0"/>
              <a:t> 1 every 311 years of practice</a:t>
            </a:r>
          </a:p>
          <a:p>
            <a:endParaRPr lang="en-US" dirty="0"/>
          </a:p>
        </p:txBody>
      </p:sp>
      <p:sp>
        <p:nvSpPr>
          <p:cNvPr id="4" name="TextBox 3"/>
          <p:cNvSpPr txBox="1"/>
          <p:nvPr/>
        </p:nvSpPr>
        <p:spPr>
          <a:xfrm>
            <a:off x="609599" y="5294078"/>
            <a:ext cx="6128601" cy="369332"/>
          </a:xfrm>
          <a:prstGeom prst="rect">
            <a:avLst/>
          </a:prstGeom>
          <a:noFill/>
        </p:spPr>
        <p:txBody>
          <a:bodyPr wrap="none" rtlCol="0">
            <a:spAutoFit/>
          </a:bodyPr>
          <a:lstStyle/>
          <a:p>
            <a:r>
              <a:rPr lang="en-US" dirty="0">
                <a:solidFill>
                  <a:srgbClr val="3F2A56"/>
                </a:solidFill>
              </a:rPr>
              <a:t>* Where the respondent was the primary </a:t>
            </a:r>
            <a:r>
              <a:rPr lang="en-US" dirty="0" err="1">
                <a:solidFill>
                  <a:srgbClr val="3F2A56"/>
                </a:solidFill>
              </a:rPr>
              <a:t>anaesthetist</a:t>
            </a:r>
            <a:endParaRPr lang="en-US" dirty="0">
              <a:solidFill>
                <a:srgbClr val="3F2A56"/>
              </a:solidFill>
            </a:endParaRPr>
          </a:p>
        </p:txBody>
      </p:sp>
    </p:spTree>
    <p:extLst>
      <p:ext uri="{BB962C8B-B14F-4D97-AF65-F5344CB8AC3E}">
        <p14:creationId xmlns:p14="http://schemas.microsoft.com/office/powerpoint/2010/main" val="11714733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996464"/>
            <a:ext cx="10732577" cy="3474860"/>
          </a:xfrm>
        </p:spPr>
        <p:txBody>
          <a:bodyPr>
            <a:noAutofit/>
          </a:bodyPr>
          <a:lstStyle/>
          <a:p>
            <a:pPr>
              <a:spcBef>
                <a:spcPts val="0"/>
              </a:spcBef>
              <a:spcAft>
                <a:spcPts val="600"/>
              </a:spcAft>
            </a:pPr>
            <a:r>
              <a:rPr lang="en-GB" sz="2000" dirty="0"/>
              <a:t>Antibiotics used in 57.2% of cases (2.5 million administrations, often combinations)</a:t>
            </a:r>
          </a:p>
          <a:p>
            <a:pPr>
              <a:spcBef>
                <a:spcPts val="0"/>
              </a:spcBef>
              <a:spcAft>
                <a:spcPts val="600"/>
              </a:spcAft>
            </a:pPr>
            <a:r>
              <a:rPr lang="en-GB" sz="2000" dirty="0"/>
              <a:t>In 25% of </a:t>
            </a:r>
            <a:r>
              <a:rPr lang="en-GB" sz="2000" dirty="0" err="1"/>
              <a:t>teicoplanin</a:t>
            </a:r>
            <a:r>
              <a:rPr lang="en-GB" sz="2000" dirty="0"/>
              <a:t> or vancomycin uses, allergy history influenced drug choice </a:t>
            </a:r>
          </a:p>
          <a:p>
            <a:pPr>
              <a:spcBef>
                <a:spcPts val="0"/>
              </a:spcBef>
              <a:spcAft>
                <a:spcPts val="600"/>
              </a:spcAft>
            </a:pPr>
            <a:r>
              <a:rPr lang="en-GB" sz="2000" dirty="0" err="1"/>
              <a:t>Suxamethonium</a:t>
            </a:r>
            <a:r>
              <a:rPr lang="en-GB" sz="2000" dirty="0"/>
              <a:t> and </a:t>
            </a:r>
            <a:r>
              <a:rPr lang="en-GB" sz="2000" dirty="0" err="1"/>
              <a:t>penicillins</a:t>
            </a:r>
            <a:r>
              <a:rPr lang="en-GB" sz="2000" dirty="0"/>
              <a:t> were avoided by a higher proportion of respondents than events attributed to these drugs; the converse was true for </a:t>
            </a:r>
            <a:r>
              <a:rPr lang="en-GB" sz="2000" dirty="0" err="1"/>
              <a:t>atracurium</a:t>
            </a:r>
            <a:r>
              <a:rPr lang="en-GB" sz="2000" dirty="0"/>
              <a:t> and </a:t>
            </a:r>
            <a:r>
              <a:rPr lang="en-GB" sz="2000" dirty="0" err="1"/>
              <a:t>teicoplanin</a:t>
            </a:r>
            <a:endParaRPr lang="en-GB" sz="2000" dirty="0"/>
          </a:p>
          <a:p>
            <a:pPr>
              <a:spcBef>
                <a:spcPts val="0"/>
              </a:spcBef>
              <a:spcAft>
                <a:spcPts val="600"/>
              </a:spcAft>
            </a:pPr>
            <a:r>
              <a:rPr lang="en-GB" sz="2000" dirty="0"/>
              <a:t>Of the responding anaesthetists:</a:t>
            </a:r>
          </a:p>
          <a:p>
            <a:pPr lvl="1">
              <a:spcBef>
                <a:spcPts val="0"/>
              </a:spcBef>
              <a:spcAft>
                <a:spcPts val="600"/>
              </a:spcAft>
            </a:pPr>
            <a:r>
              <a:rPr lang="en-US" sz="1700" dirty="0"/>
              <a:t>87% had immediate access to guidelines</a:t>
            </a:r>
          </a:p>
          <a:p>
            <a:pPr lvl="1">
              <a:spcBef>
                <a:spcPts val="0"/>
              </a:spcBef>
              <a:spcAft>
                <a:spcPts val="600"/>
              </a:spcAft>
            </a:pPr>
            <a:r>
              <a:rPr lang="en-US" sz="1700" dirty="0"/>
              <a:t>37% had ‘anaphylaxis treatment pack’ available</a:t>
            </a:r>
          </a:p>
          <a:p>
            <a:pPr lvl="1">
              <a:spcBef>
                <a:spcPts val="0"/>
              </a:spcBef>
              <a:spcAft>
                <a:spcPts val="600"/>
              </a:spcAft>
            </a:pPr>
            <a:r>
              <a:rPr lang="en-US" sz="1700" dirty="0"/>
              <a:t>82% knew where to refer the patient for investigation</a:t>
            </a:r>
          </a:p>
          <a:p>
            <a:pPr lvl="1">
              <a:spcBef>
                <a:spcPts val="0"/>
              </a:spcBef>
              <a:spcAft>
                <a:spcPts val="600"/>
              </a:spcAft>
            </a:pPr>
            <a:r>
              <a:rPr lang="en-US" sz="1700" dirty="0"/>
              <a:t>35% had a departmental lead for perioperative anaphylaxis</a:t>
            </a:r>
          </a:p>
        </p:txBody>
      </p:sp>
      <p:sp>
        <p:nvSpPr>
          <p:cNvPr id="5" name="Title 1"/>
          <p:cNvSpPr txBox="1">
            <a:spLocks/>
          </p:cNvSpPr>
          <p:nvPr/>
        </p:nvSpPr>
        <p:spPr>
          <a:xfrm>
            <a:off x="609599" y="643553"/>
            <a:ext cx="9523446"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800" kern="1200">
                <a:solidFill>
                  <a:srgbClr val="50ABBF"/>
                </a:solidFill>
                <a:latin typeface="Century Gothic"/>
                <a:ea typeface="+mj-ea"/>
                <a:cs typeface="Century Gothic"/>
              </a:defRPr>
            </a:lvl1pPr>
          </a:lstStyle>
          <a:p>
            <a:r>
              <a:rPr lang="en-GB" sz="3200" smtClean="0"/>
              <a:t>Baseline survey of anaesthetists’ perspectives/experiences</a:t>
            </a:r>
            <a:endParaRPr lang="en-US" sz="3200" dirty="0"/>
          </a:p>
        </p:txBody>
      </p:sp>
    </p:spTree>
    <p:extLst>
      <p:ext uri="{BB962C8B-B14F-4D97-AF65-F5344CB8AC3E}">
        <p14:creationId xmlns:p14="http://schemas.microsoft.com/office/powerpoint/2010/main" val="11602029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092" y="851145"/>
            <a:ext cx="9428810" cy="800287"/>
          </a:xfrm>
        </p:spPr>
        <p:txBody>
          <a:bodyPr>
            <a:normAutofit fontScale="90000"/>
          </a:bodyPr>
          <a:lstStyle/>
          <a:p>
            <a:r>
              <a:rPr lang="en-GB" dirty="0"/>
              <a:t>Baseline survey of allergy clinic </a:t>
            </a:r>
            <a:r>
              <a:rPr lang="en-GB" dirty="0" smtClean="0"/>
              <a:t>organisation</a:t>
            </a:r>
            <a:endParaRPr lang="en-US" dirty="0"/>
          </a:p>
        </p:txBody>
      </p:sp>
      <p:sp>
        <p:nvSpPr>
          <p:cNvPr id="3" name="Content Placeholder 2"/>
          <p:cNvSpPr>
            <a:spLocks noGrp="1"/>
          </p:cNvSpPr>
          <p:nvPr>
            <p:ph idx="1"/>
          </p:nvPr>
        </p:nvSpPr>
        <p:spPr>
          <a:xfrm>
            <a:off x="614092" y="1766424"/>
            <a:ext cx="10383590" cy="3825724"/>
          </a:xfrm>
        </p:spPr>
        <p:txBody>
          <a:bodyPr>
            <a:normAutofit fontScale="77500" lnSpcReduction="20000"/>
          </a:bodyPr>
          <a:lstStyle/>
          <a:p>
            <a:pPr fontAlgn="auto">
              <a:lnSpc>
                <a:spcPct val="120000"/>
              </a:lnSpc>
            </a:pPr>
            <a:r>
              <a:rPr lang="en-US" dirty="0" smtClean="0"/>
              <a:t>Online </a:t>
            </a:r>
            <a:r>
              <a:rPr lang="en-US" dirty="0"/>
              <a:t>questionnaire distributed to providers of allergy services in the UK in 2016 </a:t>
            </a:r>
          </a:p>
          <a:p>
            <a:pPr fontAlgn="auto">
              <a:lnSpc>
                <a:spcPct val="120000"/>
              </a:lnSpc>
            </a:pPr>
            <a:r>
              <a:rPr lang="en-US" dirty="0"/>
              <a:t>Over 1200 patients were investigated in 44 </a:t>
            </a:r>
            <a:r>
              <a:rPr lang="en-US" dirty="0" err="1"/>
              <a:t>centres</a:t>
            </a:r>
            <a:r>
              <a:rPr lang="en-US" dirty="0"/>
              <a:t> annually </a:t>
            </a:r>
          </a:p>
          <a:p>
            <a:pPr fontAlgn="auto">
              <a:lnSpc>
                <a:spcPct val="120000"/>
              </a:lnSpc>
            </a:pPr>
            <a:r>
              <a:rPr lang="en-US" dirty="0"/>
              <a:t>21 adult </a:t>
            </a:r>
            <a:r>
              <a:rPr lang="en-US" dirty="0" err="1"/>
              <a:t>centres</a:t>
            </a:r>
            <a:r>
              <a:rPr lang="en-US" dirty="0"/>
              <a:t> saw &gt;20 patient per year, twelve &lt;20 adults </a:t>
            </a:r>
            <a:r>
              <a:rPr lang="en-US" dirty="0" smtClean="0"/>
              <a:t>and </a:t>
            </a:r>
            <a:br>
              <a:rPr lang="en-US" dirty="0" smtClean="0"/>
            </a:br>
            <a:r>
              <a:rPr lang="en-US" dirty="0" smtClean="0"/>
              <a:t>eleven </a:t>
            </a:r>
            <a:r>
              <a:rPr lang="en-US" dirty="0"/>
              <a:t>only children </a:t>
            </a:r>
          </a:p>
          <a:p>
            <a:pPr fontAlgn="auto">
              <a:lnSpc>
                <a:spcPct val="120000"/>
              </a:lnSpc>
            </a:pPr>
            <a:r>
              <a:rPr lang="en-US" dirty="0"/>
              <a:t>Variation in workload, waiting times, access, staffing, and diagnostic approach was noted. Geographical variation was marked </a:t>
            </a:r>
          </a:p>
          <a:p>
            <a:pPr fontAlgn="auto">
              <a:lnSpc>
                <a:spcPct val="120000"/>
              </a:lnSpc>
            </a:pPr>
            <a:r>
              <a:rPr lang="en-US" dirty="0" err="1"/>
              <a:t>Paediatric</a:t>
            </a:r>
            <a:r>
              <a:rPr lang="en-US" dirty="0"/>
              <a:t> </a:t>
            </a:r>
            <a:r>
              <a:rPr lang="en-US" dirty="0" err="1"/>
              <a:t>centres</a:t>
            </a:r>
            <a:r>
              <a:rPr lang="en-US" dirty="0"/>
              <a:t> reported the longest routine waiting times</a:t>
            </a:r>
            <a:br>
              <a:rPr lang="en-US" dirty="0"/>
            </a:br>
            <a:r>
              <a:rPr lang="en-US" dirty="0"/>
              <a:t>(most wait &gt;13 weeks) in contrast to adult </a:t>
            </a:r>
            <a:r>
              <a:rPr lang="en-US" dirty="0" err="1"/>
              <a:t>centres</a:t>
            </a:r>
            <a:r>
              <a:rPr lang="en-US" dirty="0"/>
              <a:t> (most &lt;12 weeks).</a:t>
            </a:r>
          </a:p>
          <a:p>
            <a:pPr fontAlgn="auto">
              <a:lnSpc>
                <a:spcPct val="120000"/>
              </a:lnSpc>
            </a:pPr>
            <a:r>
              <a:rPr lang="en-US" dirty="0"/>
              <a:t>Service leads are allergists/immunologists in 91% and anaesthetists in 7</a:t>
            </a:r>
            <a:r>
              <a:rPr lang="en-US" dirty="0" smtClean="0"/>
              <a:t>%</a:t>
            </a:r>
            <a:endParaRPr lang="en-US" dirty="0"/>
          </a:p>
        </p:txBody>
      </p:sp>
    </p:spTree>
    <p:extLst>
      <p:ext uri="{BB962C8B-B14F-4D97-AF65-F5344CB8AC3E}">
        <p14:creationId xmlns:p14="http://schemas.microsoft.com/office/powerpoint/2010/main" val="13259251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192450667"/>
              </p:ext>
            </p:extLst>
          </p:nvPr>
        </p:nvGraphicFramePr>
        <p:xfrm>
          <a:off x="1917722" y="0"/>
          <a:ext cx="4541405" cy="6427304"/>
        </p:xfrm>
        <a:graphic>
          <a:graphicData uri="http://schemas.openxmlformats.org/presentationml/2006/ole">
            <mc:AlternateContent xmlns:mc="http://schemas.openxmlformats.org/markup-compatibility/2006">
              <mc:Choice xmlns:v="urn:schemas-microsoft-com:vml" Requires="v">
                <p:oleObj spid="_x0000_s1101" name="Acrobat Document" r:id="rId3" imgW="2833567" imgH="4009988" progId="Acrobat.Document.11">
                  <p:embed/>
                </p:oleObj>
              </mc:Choice>
              <mc:Fallback>
                <p:oleObj name="Acrobat Document" r:id="rId3" imgW="2833567" imgH="4009988" progId="Acrobat.Document.11">
                  <p:embed/>
                  <p:pic>
                    <p:nvPicPr>
                      <p:cNvPr id="0" name=""/>
                      <p:cNvPicPr/>
                      <p:nvPr/>
                    </p:nvPicPr>
                    <p:blipFill>
                      <a:blip r:embed="rId4"/>
                      <a:stretch>
                        <a:fillRect/>
                      </a:stretch>
                    </p:blipFill>
                    <p:spPr>
                      <a:xfrm>
                        <a:off x="1917722" y="0"/>
                        <a:ext cx="4541405" cy="6427304"/>
                      </a:xfrm>
                      <a:prstGeom prst="rect">
                        <a:avLst/>
                      </a:prstGeom>
                    </p:spPr>
                  </p:pic>
                </p:oleObj>
              </mc:Fallback>
            </mc:AlternateContent>
          </a:graphicData>
        </a:graphic>
      </p:graphicFrame>
      <p:sp>
        <p:nvSpPr>
          <p:cNvPr id="6" name="TextBox 5"/>
          <p:cNvSpPr txBox="1"/>
          <p:nvPr/>
        </p:nvSpPr>
        <p:spPr>
          <a:xfrm>
            <a:off x="6850700" y="798322"/>
            <a:ext cx="4691943" cy="5078313"/>
          </a:xfrm>
          <a:prstGeom prst="rect">
            <a:avLst/>
          </a:prstGeom>
          <a:noFill/>
        </p:spPr>
        <p:txBody>
          <a:bodyPr wrap="square" rtlCol="0">
            <a:spAutoFit/>
          </a:bodyPr>
          <a:lstStyle/>
          <a:p>
            <a:pPr fontAlgn="auto"/>
            <a:r>
              <a:rPr lang="en-US" dirty="0">
                <a:solidFill>
                  <a:srgbClr val="3F2A56"/>
                </a:solidFill>
              </a:rPr>
              <a:t>Potentially important differences were seen in: </a:t>
            </a:r>
            <a:endParaRPr lang="en-US" sz="800" dirty="0">
              <a:solidFill>
                <a:srgbClr val="3F2A56"/>
              </a:solidFill>
            </a:endParaRPr>
          </a:p>
          <a:p>
            <a:pPr marL="447675" lvl="1" indent="-285750" fontAlgn="auto">
              <a:buClr>
                <a:srgbClr val="50ABBF"/>
              </a:buClr>
              <a:buFont typeface="Century Gothic" panose="020B0502020202020204" pitchFamily="34" charset="0"/>
              <a:buChar char="•"/>
            </a:pPr>
            <a:r>
              <a:rPr lang="en-US" dirty="0">
                <a:solidFill>
                  <a:srgbClr val="3F2A56"/>
                </a:solidFill>
              </a:rPr>
              <a:t>Testing repertoire: 10/44 (23%) lacked BSACI-compliant NMBA ‘panels’ </a:t>
            </a:r>
            <a:endParaRPr lang="en-US" sz="800" dirty="0">
              <a:solidFill>
                <a:srgbClr val="3F2A56"/>
              </a:solidFill>
            </a:endParaRPr>
          </a:p>
          <a:p>
            <a:pPr marL="447675" lvl="1" indent="-285750" fontAlgn="auto">
              <a:buClr>
                <a:srgbClr val="50ABBF"/>
              </a:buClr>
              <a:buFont typeface="Arial" charset="0"/>
              <a:buChar char="•"/>
            </a:pPr>
            <a:r>
              <a:rPr lang="en-US" dirty="0">
                <a:solidFill>
                  <a:srgbClr val="3F2A56"/>
                </a:solidFill>
              </a:rPr>
              <a:t>17/44 (39%) lacked a NAP6 defined minimum NMBA panel </a:t>
            </a:r>
            <a:endParaRPr lang="en-US" sz="800" dirty="0">
              <a:solidFill>
                <a:srgbClr val="3F2A56"/>
              </a:solidFill>
            </a:endParaRPr>
          </a:p>
          <a:p>
            <a:pPr marL="447675" lvl="1" indent="-285750" fontAlgn="auto">
              <a:buClr>
                <a:srgbClr val="50ABBF"/>
              </a:buClr>
              <a:buFont typeface="Arial" charset="0"/>
              <a:buChar char="•"/>
            </a:pPr>
            <a:r>
              <a:rPr lang="en-US" dirty="0">
                <a:solidFill>
                  <a:srgbClr val="3F2A56"/>
                </a:solidFill>
              </a:rPr>
              <a:t>19/44 (43%) failed to screen all cases for chlorhexidine </a:t>
            </a:r>
            <a:endParaRPr lang="en-US" sz="800" dirty="0">
              <a:solidFill>
                <a:srgbClr val="3F2A56"/>
              </a:solidFill>
            </a:endParaRPr>
          </a:p>
          <a:p>
            <a:pPr marL="447675" lvl="1" indent="-285750" fontAlgn="auto">
              <a:buClr>
                <a:srgbClr val="50ABBF"/>
              </a:buClr>
              <a:buFont typeface="Arial" charset="0"/>
              <a:buChar char="•"/>
            </a:pPr>
            <a:r>
              <a:rPr lang="en-US" dirty="0">
                <a:solidFill>
                  <a:srgbClr val="3F2A56"/>
                </a:solidFill>
              </a:rPr>
              <a:t>21/44 (48%) failed to screen all cases for latex </a:t>
            </a:r>
            <a:endParaRPr lang="en-US" sz="800" dirty="0">
              <a:solidFill>
                <a:srgbClr val="3F2A56"/>
              </a:solidFill>
            </a:endParaRPr>
          </a:p>
          <a:p>
            <a:pPr marL="447675" lvl="1" indent="-285750" fontAlgn="auto">
              <a:buClr>
                <a:srgbClr val="50ABBF"/>
              </a:buClr>
              <a:buFont typeface="Arial" charset="0"/>
              <a:buChar char="•"/>
            </a:pPr>
            <a:r>
              <a:rPr lang="en-US" dirty="0">
                <a:solidFill>
                  <a:srgbClr val="3F2A56"/>
                </a:solidFill>
              </a:rPr>
              <a:t>26/44 (59%) had specialist nurses </a:t>
            </a:r>
            <a:endParaRPr lang="en-US" sz="800" dirty="0">
              <a:solidFill>
                <a:srgbClr val="3F2A56"/>
              </a:solidFill>
            </a:endParaRPr>
          </a:p>
          <a:p>
            <a:pPr marL="447675" lvl="1" indent="-285750" fontAlgn="auto">
              <a:buClr>
                <a:srgbClr val="50ABBF"/>
              </a:buClr>
              <a:buFont typeface="Arial" charset="0"/>
              <a:buChar char="•"/>
            </a:pPr>
            <a:r>
              <a:rPr lang="en-US" dirty="0">
                <a:solidFill>
                  <a:srgbClr val="3F2A56"/>
                </a:solidFill>
              </a:rPr>
              <a:t>18/44 (41%) clinics included an   </a:t>
            </a:r>
            <a:r>
              <a:rPr lang="en-US" dirty="0" err="1">
                <a:solidFill>
                  <a:srgbClr val="3F2A56"/>
                </a:solidFill>
              </a:rPr>
              <a:t>anaesthetist</a:t>
            </a:r>
            <a:r>
              <a:rPr lang="en-US" dirty="0">
                <a:solidFill>
                  <a:srgbClr val="3F2A56"/>
                </a:solidFill>
              </a:rPr>
              <a:t> </a:t>
            </a:r>
            <a:endParaRPr lang="en-US" sz="800" dirty="0">
              <a:solidFill>
                <a:srgbClr val="3F2A56"/>
              </a:solidFill>
            </a:endParaRPr>
          </a:p>
          <a:p>
            <a:pPr marL="447675" lvl="1" indent="-285750" fontAlgn="auto">
              <a:buClr>
                <a:srgbClr val="50ABBF"/>
              </a:buClr>
              <a:buFont typeface="Arial" charset="0"/>
              <a:buChar char="•"/>
            </a:pPr>
            <a:r>
              <a:rPr lang="en-US" dirty="0">
                <a:solidFill>
                  <a:srgbClr val="3F2A56"/>
                </a:solidFill>
              </a:rPr>
              <a:t>18/44 (41%) gave immediate information to patients in clinic, and 5/44 (11%) on support groups </a:t>
            </a:r>
            <a:endParaRPr lang="en-US" sz="800" dirty="0">
              <a:solidFill>
                <a:srgbClr val="3F2A56"/>
              </a:solidFill>
            </a:endParaRPr>
          </a:p>
          <a:p>
            <a:endParaRPr lang="en-US" dirty="0"/>
          </a:p>
        </p:txBody>
      </p:sp>
      <p:sp>
        <p:nvSpPr>
          <p:cNvPr id="2" name="Title 1"/>
          <p:cNvSpPr>
            <a:spLocks noGrp="1"/>
          </p:cNvSpPr>
          <p:nvPr>
            <p:ph type="title"/>
          </p:nvPr>
        </p:nvSpPr>
        <p:spPr>
          <a:xfrm>
            <a:off x="633335" y="1618341"/>
            <a:ext cx="2177201" cy="3190621"/>
          </a:xfrm>
        </p:spPr>
        <p:txBody>
          <a:bodyPr>
            <a:normAutofit/>
          </a:bodyPr>
          <a:lstStyle/>
          <a:p>
            <a:r>
              <a:rPr lang="en-US" sz="2800" dirty="0"/>
              <a:t>Where </a:t>
            </a:r>
            <a:r>
              <a:rPr lang="en-US" sz="2800" dirty="0" smtClean="0"/>
              <a:t/>
            </a:r>
            <a:br>
              <a:rPr lang="en-US" sz="2800" dirty="0" smtClean="0"/>
            </a:br>
            <a:r>
              <a:rPr lang="en-US" sz="2800" dirty="0" smtClean="0"/>
              <a:t>are the </a:t>
            </a:r>
            <a:r>
              <a:rPr lang="en-US" sz="2800" dirty="0"/>
              <a:t/>
            </a:r>
            <a:br>
              <a:rPr lang="en-US" sz="2800" dirty="0"/>
            </a:br>
            <a:r>
              <a:rPr lang="en-US" sz="2800" dirty="0"/>
              <a:t>specialist </a:t>
            </a:r>
            <a:br>
              <a:rPr lang="en-US" sz="2800" dirty="0"/>
            </a:br>
            <a:r>
              <a:rPr lang="en-US" sz="2800" dirty="0"/>
              <a:t>allergy </a:t>
            </a:r>
            <a:br>
              <a:rPr lang="en-US" sz="2800" dirty="0"/>
            </a:br>
            <a:r>
              <a:rPr lang="en-US" sz="2800" dirty="0"/>
              <a:t>clinics?</a:t>
            </a:r>
          </a:p>
        </p:txBody>
      </p:sp>
    </p:spTree>
    <p:extLst>
      <p:ext uri="{BB962C8B-B14F-4D97-AF65-F5344CB8AC3E}">
        <p14:creationId xmlns:p14="http://schemas.microsoft.com/office/powerpoint/2010/main" val="20241986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Reporting Phase </a:t>
            </a:r>
          </a:p>
        </p:txBody>
      </p:sp>
      <p:sp>
        <p:nvSpPr>
          <p:cNvPr id="3" name="Content Placeholder 2"/>
          <p:cNvSpPr>
            <a:spLocks noGrp="1"/>
          </p:cNvSpPr>
          <p:nvPr>
            <p:ph sz="half" idx="1"/>
          </p:nvPr>
        </p:nvSpPr>
        <p:spPr>
          <a:xfrm>
            <a:off x="1349829" y="3035333"/>
            <a:ext cx="4571008" cy="2755864"/>
          </a:xfrm>
        </p:spPr>
        <p:txBody>
          <a:bodyPr>
            <a:normAutofit/>
          </a:bodyPr>
          <a:lstStyle/>
          <a:p>
            <a:r>
              <a:rPr lang="en-US" sz="2400" b="1" dirty="0"/>
              <a:t>Part A</a:t>
            </a:r>
          </a:p>
          <a:p>
            <a:pPr lvl="1"/>
            <a:r>
              <a:rPr lang="en-US" sz="2000" dirty="0"/>
              <a:t>Patient demographics</a:t>
            </a:r>
          </a:p>
          <a:p>
            <a:pPr lvl="1"/>
            <a:r>
              <a:rPr lang="en-US" sz="2000" dirty="0"/>
              <a:t>Drugs administered</a:t>
            </a:r>
          </a:p>
          <a:p>
            <a:pPr lvl="1"/>
            <a:r>
              <a:rPr lang="en-US" sz="2000" dirty="0"/>
              <a:t>Features of the reaction</a:t>
            </a:r>
          </a:p>
          <a:p>
            <a:pPr lvl="1"/>
            <a:r>
              <a:rPr lang="en-US" sz="2000" dirty="0"/>
              <a:t>Immediate management</a:t>
            </a:r>
          </a:p>
          <a:p>
            <a:pPr lvl="1"/>
            <a:r>
              <a:rPr lang="en-US" sz="2000" dirty="0"/>
              <a:t>Referral for investigation</a:t>
            </a:r>
          </a:p>
          <a:p>
            <a:pPr lvl="1"/>
            <a:r>
              <a:rPr lang="en-US" sz="2000" dirty="0"/>
              <a:t>Initial outcomes</a:t>
            </a:r>
          </a:p>
        </p:txBody>
      </p:sp>
      <p:sp>
        <p:nvSpPr>
          <p:cNvPr id="4" name="Content Placeholder 3"/>
          <p:cNvSpPr>
            <a:spLocks noGrp="1"/>
          </p:cNvSpPr>
          <p:nvPr>
            <p:ph sz="half" idx="2"/>
          </p:nvPr>
        </p:nvSpPr>
        <p:spPr>
          <a:xfrm>
            <a:off x="5920837" y="3035331"/>
            <a:ext cx="5462510" cy="2606576"/>
          </a:xfrm>
        </p:spPr>
        <p:txBody>
          <a:bodyPr>
            <a:normAutofit/>
          </a:bodyPr>
          <a:lstStyle/>
          <a:p>
            <a:r>
              <a:rPr lang="en-US" sz="2400" b="1" dirty="0"/>
              <a:t>Part B</a:t>
            </a:r>
          </a:p>
          <a:p>
            <a:pPr lvl="1"/>
            <a:r>
              <a:rPr lang="en-US" sz="2000" dirty="0"/>
              <a:t>Investigations performed and results</a:t>
            </a:r>
          </a:p>
          <a:p>
            <a:pPr lvl="1"/>
            <a:r>
              <a:rPr lang="en-US" sz="2000" dirty="0"/>
              <a:t>Diagnosis</a:t>
            </a:r>
          </a:p>
          <a:p>
            <a:pPr lvl="1"/>
            <a:r>
              <a:rPr lang="en-US" sz="2000" dirty="0"/>
              <a:t>Communication with patient</a:t>
            </a:r>
          </a:p>
          <a:p>
            <a:pPr lvl="1"/>
            <a:r>
              <a:rPr lang="en-US" sz="2000" dirty="0"/>
              <a:t>Outcomes</a:t>
            </a:r>
          </a:p>
          <a:p>
            <a:pPr lvl="1"/>
            <a:r>
              <a:rPr lang="en-US" sz="2000" dirty="0"/>
              <a:t>Reporting</a:t>
            </a:r>
          </a:p>
        </p:txBody>
      </p:sp>
      <p:sp>
        <p:nvSpPr>
          <p:cNvPr id="5" name="TextBox 4"/>
          <p:cNvSpPr txBox="1"/>
          <p:nvPr/>
        </p:nvSpPr>
        <p:spPr>
          <a:xfrm>
            <a:off x="2566385" y="1562065"/>
            <a:ext cx="7440858" cy="1323439"/>
          </a:xfrm>
          <a:prstGeom prst="rect">
            <a:avLst/>
          </a:prstGeom>
          <a:noFill/>
        </p:spPr>
        <p:txBody>
          <a:bodyPr wrap="square" rtlCol="0">
            <a:spAutoFit/>
          </a:bodyPr>
          <a:lstStyle/>
          <a:p>
            <a:pPr marL="342900" indent="-342900">
              <a:buClr>
                <a:srgbClr val="50ABBF"/>
              </a:buClr>
              <a:buFont typeface="Arial" charset="0"/>
              <a:buChar char="•"/>
            </a:pPr>
            <a:r>
              <a:rPr lang="en-US" sz="2000" dirty="0">
                <a:solidFill>
                  <a:schemeClr val="accent1"/>
                </a:solidFill>
              </a:rPr>
              <a:t>Provided numerator data for the project</a:t>
            </a:r>
          </a:p>
          <a:p>
            <a:pPr marL="342900" indent="-342900">
              <a:buClr>
                <a:srgbClr val="50ABBF"/>
              </a:buClr>
              <a:buFont typeface="Arial" charset="0"/>
              <a:buChar char="•"/>
            </a:pPr>
            <a:r>
              <a:rPr lang="en-US" sz="2000" dirty="0">
                <a:solidFill>
                  <a:schemeClr val="accent1"/>
                </a:solidFill>
              </a:rPr>
              <a:t>Local Coordinator in every NHS Hospital</a:t>
            </a:r>
          </a:p>
          <a:p>
            <a:pPr marL="342900" indent="-342900">
              <a:buClr>
                <a:srgbClr val="50ABBF"/>
              </a:buClr>
              <a:buFont typeface="Arial" charset="0"/>
              <a:buChar char="•"/>
            </a:pPr>
            <a:r>
              <a:rPr lang="en-US" sz="2000" dirty="0">
                <a:solidFill>
                  <a:schemeClr val="accent1"/>
                </a:solidFill>
              </a:rPr>
              <a:t>Grade 3 </a:t>
            </a:r>
            <a:r>
              <a:rPr lang="mr-IN" sz="2000" dirty="0">
                <a:solidFill>
                  <a:schemeClr val="accent1"/>
                </a:solidFill>
              </a:rPr>
              <a:t>–</a:t>
            </a:r>
            <a:r>
              <a:rPr lang="en-US" sz="2000" dirty="0">
                <a:solidFill>
                  <a:schemeClr val="accent1"/>
                </a:solidFill>
              </a:rPr>
              <a:t> 5 </a:t>
            </a:r>
            <a:r>
              <a:rPr lang="en-US" sz="2000" dirty="0" err="1">
                <a:solidFill>
                  <a:schemeClr val="accent1"/>
                </a:solidFill>
              </a:rPr>
              <a:t>anonymised</a:t>
            </a:r>
            <a:r>
              <a:rPr lang="en-US" sz="2000" dirty="0">
                <a:solidFill>
                  <a:schemeClr val="accent1"/>
                </a:solidFill>
              </a:rPr>
              <a:t> cases reported on line</a:t>
            </a:r>
          </a:p>
          <a:p>
            <a:pPr marL="342900" indent="-342900">
              <a:buClr>
                <a:srgbClr val="50ABBF"/>
              </a:buClr>
              <a:buFont typeface="Arial" charset="0"/>
              <a:buChar char="•"/>
            </a:pPr>
            <a:r>
              <a:rPr lang="en-US" sz="2000" dirty="0">
                <a:solidFill>
                  <a:schemeClr val="accent1"/>
                </a:solidFill>
              </a:rPr>
              <a:t>266 cases reviewed by a multidisciplinary panel</a:t>
            </a:r>
            <a:endParaRPr lang="en-US" sz="1600" dirty="0">
              <a:solidFill>
                <a:schemeClr val="accent1"/>
              </a:solidFill>
            </a:endParaRPr>
          </a:p>
        </p:txBody>
      </p:sp>
    </p:spTree>
    <p:extLst>
      <p:ext uri="{BB962C8B-B14F-4D97-AF65-F5344CB8AC3E}">
        <p14:creationId xmlns:p14="http://schemas.microsoft.com/office/powerpoint/2010/main" val="1831479876"/>
      </p:ext>
    </p:extLst>
  </p:cSld>
  <p:clrMapOvr>
    <a:masterClrMapping/>
  </p:clrMapOvr>
  <p:timing>
    <p:tnLst>
      <p:par>
        <p:cTn id="1" dur="indefinite" restart="never" nodeType="tmRoot"/>
      </p:par>
    </p:tnLst>
  </p:timing>
</p:sld>
</file>

<file path=ppt/theme/theme1.xml><?xml version="1.0" encoding="utf-8"?>
<a:theme xmlns:a="http://schemas.openxmlformats.org/drawingml/2006/main" name="PowerpointTheme2016">
  <a:themeElements>
    <a:clrScheme name="RCoA Branding 2016">
      <a:dk1>
        <a:sysClr val="windowText" lastClr="000000"/>
      </a:dk1>
      <a:lt1>
        <a:sysClr val="window" lastClr="FFFFFF"/>
      </a:lt1>
      <a:dk2>
        <a:srgbClr val="000000"/>
      </a:dk2>
      <a:lt2>
        <a:srgbClr val="FFFFFF"/>
      </a:lt2>
      <a:accent1>
        <a:srgbClr val="291F51"/>
      </a:accent1>
      <a:accent2>
        <a:srgbClr val="50ABBF"/>
      </a:accent2>
      <a:accent3>
        <a:srgbClr val="8A5D9A"/>
      </a:accent3>
      <a:accent4>
        <a:srgbClr val="83B9E2"/>
      </a:accent4>
      <a:accent5>
        <a:srgbClr val="CD6084"/>
      </a:accent5>
      <a:accent6>
        <a:srgbClr val="888A88"/>
      </a:accent6>
      <a:hlink>
        <a:srgbClr val="50ABBF"/>
      </a:hlink>
      <a:folHlink>
        <a:srgbClr val="8A5D9A"/>
      </a:folHlink>
    </a:clrScheme>
    <a:fontScheme name="RCoA Branding Fonts">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AP6">
    <a:dk1>
      <a:sysClr val="windowText" lastClr="000000"/>
    </a:dk1>
    <a:lt1>
      <a:sysClr val="window" lastClr="FFFFFF"/>
    </a:lt1>
    <a:dk2>
      <a:srgbClr val="000000"/>
    </a:dk2>
    <a:lt2>
      <a:srgbClr val="FFFFFF"/>
    </a:lt2>
    <a:accent1>
      <a:srgbClr val="291F51"/>
    </a:accent1>
    <a:accent2>
      <a:srgbClr val="50ABBF"/>
    </a:accent2>
    <a:accent3>
      <a:srgbClr val="8A5D9A"/>
    </a:accent3>
    <a:accent4>
      <a:srgbClr val="83B9E2"/>
    </a:accent4>
    <a:accent5>
      <a:srgbClr val="CD6084"/>
    </a:accent5>
    <a:accent6>
      <a:srgbClr val="888A88"/>
    </a:accent6>
    <a:hlink>
      <a:srgbClr val="50ABB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1054</TotalTime>
  <Words>4140</Words>
  <Application>Microsoft Office PowerPoint</Application>
  <PresentationFormat>Widescreen</PresentationFormat>
  <Paragraphs>567</Paragraphs>
  <Slides>41</Slides>
  <Notes>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9" baseType="lpstr">
      <vt:lpstr>ＭＳ ゴシック</vt:lpstr>
      <vt:lpstr>Arial</vt:lpstr>
      <vt:lpstr>Calibri</vt:lpstr>
      <vt:lpstr>Century Gothic</vt:lpstr>
      <vt:lpstr>Semplicita Pro Semibold</vt:lpstr>
      <vt:lpstr>Times New Roman</vt:lpstr>
      <vt:lpstr>PowerpointTheme2016</vt:lpstr>
      <vt:lpstr>Acrobat Document</vt:lpstr>
      <vt:lpstr>Anaesthesia, Surgery and  Life-Threatening Allergic Reactions  The 6th National Audit Project:  Perioperative Anaphylaxis     </vt:lpstr>
      <vt:lpstr>What we already know </vt:lpstr>
      <vt:lpstr>Aims of NAP6</vt:lpstr>
      <vt:lpstr>5 phases of NAP6</vt:lpstr>
      <vt:lpstr>Baseline survey of anaesthetists’ perspectives/experiences</vt:lpstr>
      <vt:lpstr>PowerPoint Presentation</vt:lpstr>
      <vt:lpstr>Baseline survey of allergy clinic organisation</vt:lpstr>
      <vt:lpstr>Where  are the  specialist  allergy  clinics?</vt:lpstr>
      <vt:lpstr>Case Reporting Phase </vt:lpstr>
      <vt:lpstr>Inclusion</vt:lpstr>
      <vt:lpstr>Review Process</vt:lpstr>
      <vt:lpstr>Key Findings: Clinical features</vt:lpstr>
      <vt:lpstr>Key Findings: Clinical management  </vt:lpstr>
      <vt:lpstr>Key Findings: Trigger agents and investigations</vt:lpstr>
      <vt:lpstr>Key Findings: Antibiotics 1</vt:lpstr>
      <vt:lpstr>Key Findings: Antibiotics 2</vt:lpstr>
      <vt:lpstr>Key Findings: NMBAs </vt:lpstr>
      <vt:lpstr>Key Findings: Chlorhexidine 1</vt:lpstr>
      <vt:lpstr>Key Findings: Chlorhexidine 2</vt:lpstr>
      <vt:lpstr>Key Findings: Patent Blue dye</vt:lpstr>
      <vt:lpstr>Key Findings: Paediatrics</vt:lpstr>
      <vt:lpstr>Key Findings: Obstetrics</vt:lpstr>
      <vt:lpstr>Key Findings: Outcomes</vt:lpstr>
      <vt:lpstr>PowerPoint Presentation</vt:lpstr>
      <vt:lpstr>PowerPoint Presentation</vt:lpstr>
      <vt:lpstr>PowerPoint Presentation</vt:lpstr>
      <vt:lpstr>PowerPoint Presentation</vt:lpstr>
      <vt:lpstr>Activity/Allergen Survey: NMBAs and reversal</vt:lpstr>
      <vt:lpstr>Activity/Allergen Survey: Antibiotics</vt:lpstr>
      <vt:lpstr>Activity/Allergen Survey: Chlorhexidine and Misc</vt:lpstr>
      <vt:lpstr>Activity/Allergen Survey: IV colloids, blood products and latex</vt:lpstr>
      <vt:lpstr>Recommendations: National</vt:lpstr>
      <vt:lpstr>Recommendations: Institutional 1</vt:lpstr>
      <vt:lpstr>Recommendations: Institutional 2</vt:lpstr>
      <vt:lpstr>Recommendations: Individual 1</vt:lpstr>
      <vt:lpstr>Recommendations: Individual 2</vt:lpstr>
      <vt:lpstr>Recommendations: Individual 3</vt:lpstr>
      <vt:lpstr>Recommendations: Individual 4</vt:lpstr>
      <vt:lpstr>Recommendations: Individual 5</vt:lpstr>
      <vt:lpstr>Recommendations: Allergy clinics</vt:lpstr>
      <vt:lpstr>PowerPoint Presentation</vt:lpstr>
    </vt:vector>
  </TitlesOfParts>
  <Company>RCoA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on two lines Name Title</dc:title>
  <dc:creator>Laura Farmer</dc:creator>
  <cp:lastModifiedBy>James Goodwin</cp:lastModifiedBy>
  <cp:revision>188</cp:revision>
  <dcterms:created xsi:type="dcterms:W3CDTF">2018-04-06T08:51:48Z</dcterms:created>
  <dcterms:modified xsi:type="dcterms:W3CDTF">2018-06-07T14:14:28Z</dcterms:modified>
</cp:coreProperties>
</file>